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63" r:id="rId2"/>
    <p:sldId id="371" r:id="rId3"/>
    <p:sldId id="372" r:id="rId4"/>
    <p:sldId id="373" r:id="rId5"/>
    <p:sldId id="374" r:id="rId6"/>
    <p:sldId id="377" r:id="rId7"/>
    <p:sldId id="378" r:id="rId8"/>
    <p:sldId id="379" r:id="rId9"/>
    <p:sldId id="380" r:id="rId10"/>
    <p:sldId id="381" r:id="rId11"/>
    <p:sldId id="383" r:id="rId12"/>
    <p:sldId id="384" r:id="rId13"/>
    <p:sldId id="385" r:id="rId14"/>
    <p:sldId id="386" r:id="rId15"/>
    <p:sldId id="387" r:id="rId16"/>
    <p:sldId id="382" r:id="rId17"/>
    <p:sldId id="388" r:id="rId18"/>
    <p:sldId id="389" r:id="rId19"/>
    <p:sldId id="390" r:id="rId20"/>
    <p:sldId id="391" r:id="rId21"/>
    <p:sldId id="392" r:id="rId22"/>
    <p:sldId id="339" r:id="rId23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653"/>
    <a:srgbClr val="FF0000"/>
    <a:srgbClr val="FF33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932AC6-D9B3-4E4B-A373-4F0900D14116}" v="3" dt="2022-04-27T14:32:16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5440C866-942B-42A3-9612-111F5436E80E}"/>
    <pc:docChg chg="undo custSel modSld">
      <pc:chgData name="Tariq Gilani" userId="f95dad9b-1e6c-498c-b573-9242e9268dd4" providerId="ADAL" clId="{5440C866-942B-42A3-9612-111F5436E80E}" dt="2022-04-27T01:28:22.046" v="588" actId="14100"/>
      <pc:docMkLst>
        <pc:docMk/>
      </pc:docMkLst>
      <pc:sldChg chg="modSp mod">
        <pc:chgData name="Tariq Gilani" userId="f95dad9b-1e6c-498c-b573-9242e9268dd4" providerId="ADAL" clId="{5440C866-942B-42A3-9612-111F5436E80E}" dt="2022-04-27T01:28:22.046" v="588" actId="14100"/>
        <pc:sldMkLst>
          <pc:docMk/>
          <pc:sldMk cId="2651712728" sldId="339"/>
        </pc:sldMkLst>
        <pc:spChg chg="mod">
          <ac:chgData name="Tariq Gilani" userId="f95dad9b-1e6c-498c-b573-9242e9268dd4" providerId="ADAL" clId="{5440C866-942B-42A3-9612-111F5436E80E}" dt="2022-04-27T01:28:22.046" v="588" actId="14100"/>
          <ac:spMkLst>
            <pc:docMk/>
            <pc:sldMk cId="2651712728" sldId="339"/>
            <ac:spMk id="2" creationId="{88612D91-56A4-4EC1-A65C-F47F167049CE}"/>
          </ac:spMkLst>
        </pc:spChg>
      </pc:sldChg>
      <pc:sldChg chg="modAnim">
        <pc:chgData name="Tariq Gilani" userId="f95dad9b-1e6c-498c-b573-9242e9268dd4" providerId="ADAL" clId="{5440C866-942B-42A3-9612-111F5436E80E}" dt="2022-04-27T00:44:49.823" v="134"/>
        <pc:sldMkLst>
          <pc:docMk/>
          <pc:sldMk cId="230792791" sldId="379"/>
        </pc:sldMkLst>
      </pc:sldChg>
      <pc:sldChg chg="modAnim">
        <pc:chgData name="Tariq Gilani" userId="f95dad9b-1e6c-498c-b573-9242e9268dd4" providerId="ADAL" clId="{5440C866-942B-42A3-9612-111F5436E80E}" dt="2022-04-27T00:47:22.359" v="156"/>
        <pc:sldMkLst>
          <pc:docMk/>
          <pc:sldMk cId="2378087602" sldId="380"/>
        </pc:sldMkLst>
      </pc:sldChg>
      <pc:sldChg chg="modAnim">
        <pc:chgData name="Tariq Gilani" userId="f95dad9b-1e6c-498c-b573-9242e9268dd4" providerId="ADAL" clId="{5440C866-942B-42A3-9612-111F5436E80E}" dt="2022-04-27T00:48:37.981" v="168"/>
        <pc:sldMkLst>
          <pc:docMk/>
          <pc:sldMk cId="569775" sldId="381"/>
        </pc:sldMkLst>
      </pc:sldChg>
      <pc:sldChg chg="modSp mod modAnim">
        <pc:chgData name="Tariq Gilani" userId="f95dad9b-1e6c-498c-b573-9242e9268dd4" providerId="ADAL" clId="{5440C866-942B-42A3-9612-111F5436E80E}" dt="2022-04-27T01:06:00.026" v="320"/>
        <pc:sldMkLst>
          <pc:docMk/>
          <pc:sldMk cId="1358810264" sldId="382"/>
        </pc:sldMkLst>
        <pc:spChg chg="mod">
          <ac:chgData name="Tariq Gilani" userId="f95dad9b-1e6c-498c-b573-9242e9268dd4" providerId="ADAL" clId="{5440C866-942B-42A3-9612-111F5436E80E}" dt="2022-04-27T01:03:57.969" v="296" actId="1076"/>
          <ac:spMkLst>
            <pc:docMk/>
            <pc:sldMk cId="1358810264" sldId="382"/>
            <ac:spMk id="7" creationId="{DC3459D1-7DFC-4C10-9B96-9C3579282593}"/>
          </ac:spMkLst>
        </pc:spChg>
        <pc:spChg chg="mod">
          <ac:chgData name="Tariq Gilani" userId="f95dad9b-1e6c-498c-b573-9242e9268dd4" providerId="ADAL" clId="{5440C866-942B-42A3-9612-111F5436E80E}" dt="2022-04-27T01:05:37.714" v="314" actId="14100"/>
          <ac:spMkLst>
            <pc:docMk/>
            <pc:sldMk cId="1358810264" sldId="382"/>
            <ac:spMk id="20" creationId="{94A02E46-36F2-41F6-A354-90E950AB9D63}"/>
          </ac:spMkLst>
        </pc:spChg>
        <pc:spChg chg="mod">
          <ac:chgData name="Tariq Gilani" userId="f95dad9b-1e6c-498c-b573-9242e9268dd4" providerId="ADAL" clId="{5440C866-942B-42A3-9612-111F5436E80E}" dt="2022-04-27T01:05:46.541" v="316" actId="1076"/>
          <ac:spMkLst>
            <pc:docMk/>
            <pc:sldMk cId="1358810264" sldId="382"/>
            <ac:spMk id="21" creationId="{8382D841-9B85-4A2D-A618-0E8D7D605EE9}"/>
          </ac:spMkLst>
        </pc:spChg>
      </pc:sldChg>
      <pc:sldChg chg="modSp mod modAnim">
        <pc:chgData name="Tariq Gilani" userId="f95dad9b-1e6c-498c-b573-9242e9268dd4" providerId="ADAL" clId="{5440C866-942B-42A3-9612-111F5436E80E}" dt="2022-04-27T00:51:17.424" v="197"/>
        <pc:sldMkLst>
          <pc:docMk/>
          <pc:sldMk cId="3778769403" sldId="383"/>
        </pc:sldMkLst>
        <pc:spChg chg="mod">
          <ac:chgData name="Tariq Gilani" userId="f95dad9b-1e6c-498c-b573-9242e9268dd4" providerId="ADAL" clId="{5440C866-942B-42A3-9612-111F5436E80E}" dt="2022-04-27T00:49:10.577" v="174" actId="1076"/>
          <ac:spMkLst>
            <pc:docMk/>
            <pc:sldMk cId="3778769403" sldId="383"/>
            <ac:spMk id="14" creationId="{8C3B67BC-7DB3-4FCF-99AF-8401D1B711B8}"/>
          </ac:spMkLst>
        </pc:spChg>
        <pc:spChg chg="mod">
          <ac:chgData name="Tariq Gilani" userId="f95dad9b-1e6c-498c-b573-9242e9268dd4" providerId="ADAL" clId="{5440C866-942B-42A3-9612-111F5436E80E}" dt="2022-04-27T00:50:16.095" v="184" actId="1076"/>
          <ac:spMkLst>
            <pc:docMk/>
            <pc:sldMk cId="3778769403" sldId="383"/>
            <ac:spMk id="19" creationId="{3F644F53-3150-499F-8B7C-06DF2B045868}"/>
          </ac:spMkLst>
        </pc:spChg>
        <pc:spChg chg="mod">
          <ac:chgData name="Tariq Gilani" userId="f95dad9b-1e6c-498c-b573-9242e9268dd4" providerId="ADAL" clId="{5440C866-942B-42A3-9612-111F5436E80E}" dt="2022-04-27T00:51:11.076" v="195" actId="1076"/>
          <ac:spMkLst>
            <pc:docMk/>
            <pc:sldMk cId="3778769403" sldId="383"/>
            <ac:spMk id="25" creationId="{7B9345CD-0564-42B5-A4A6-EC0C4FF9CE11}"/>
          </ac:spMkLst>
        </pc:spChg>
      </pc:sldChg>
      <pc:sldChg chg="modSp mod modAnim">
        <pc:chgData name="Tariq Gilani" userId="f95dad9b-1e6c-498c-b573-9242e9268dd4" providerId="ADAL" clId="{5440C866-942B-42A3-9612-111F5436E80E}" dt="2022-04-27T00:53:08.240" v="215"/>
        <pc:sldMkLst>
          <pc:docMk/>
          <pc:sldMk cId="922044609" sldId="384"/>
        </pc:sldMkLst>
        <pc:spChg chg="mod">
          <ac:chgData name="Tariq Gilani" userId="f95dad9b-1e6c-498c-b573-9242e9268dd4" providerId="ADAL" clId="{5440C866-942B-42A3-9612-111F5436E80E}" dt="2022-04-27T00:52:10.930" v="207" actId="14100"/>
          <ac:spMkLst>
            <pc:docMk/>
            <pc:sldMk cId="922044609" sldId="384"/>
            <ac:spMk id="14" creationId="{FE3C5E01-9283-468D-9E47-5142C392912F}"/>
          </ac:spMkLst>
        </pc:spChg>
      </pc:sldChg>
      <pc:sldChg chg="addSp delSp modSp mod modAnim">
        <pc:chgData name="Tariq Gilani" userId="f95dad9b-1e6c-498c-b573-9242e9268dd4" providerId="ADAL" clId="{5440C866-942B-42A3-9612-111F5436E80E}" dt="2022-04-27T00:57:52.868" v="246"/>
        <pc:sldMkLst>
          <pc:docMk/>
          <pc:sldMk cId="1539355366" sldId="385"/>
        </pc:sldMkLst>
        <pc:spChg chg="add del mod">
          <ac:chgData name="Tariq Gilani" userId="f95dad9b-1e6c-498c-b573-9242e9268dd4" providerId="ADAL" clId="{5440C866-942B-42A3-9612-111F5436E80E}" dt="2022-04-27T00:57:46.112" v="244" actId="1076"/>
          <ac:spMkLst>
            <pc:docMk/>
            <pc:sldMk cId="1539355366" sldId="385"/>
            <ac:spMk id="5" creationId="{3775F610-54AB-44CA-8BE4-929337874168}"/>
          </ac:spMkLst>
        </pc:spChg>
        <pc:spChg chg="mod">
          <ac:chgData name="Tariq Gilani" userId="f95dad9b-1e6c-498c-b573-9242e9268dd4" providerId="ADAL" clId="{5440C866-942B-42A3-9612-111F5436E80E}" dt="2022-04-27T00:55:00.943" v="226" actId="14100"/>
          <ac:spMkLst>
            <pc:docMk/>
            <pc:sldMk cId="1539355366" sldId="385"/>
            <ac:spMk id="14" creationId="{8A961398-C00C-4504-AE26-2B134EF08AAC}"/>
          </ac:spMkLst>
        </pc:spChg>
      </pc:sldChg>
      <pc:sldChg chg="modSp mod modAnim">
        <pc:chgData name="Tariq Gilani" userId="f95dad9b-1e6c-498c-b573-9242e9268dd4" providerId="ADAL" clId="{5440C866-942B-42A3-9612-111F5436E80E}" dt="2022-04-27T00:59:52.848" v="264"/>
        <pc:sldMkLst>
          <pc:docMk/>
          <pc:sldMk cId="4040077114" sldId="386"/>
        </pc:sldMkLst>
        <pc:spChg chg="mod">
          <ac:chgData name="Tariq Gilani" userId="f95dad9b-1e6c-498c-b573-9242e9268dd4" providerId="ADAL" clId="{5440C866-942B-42A3-9612-111F5436E80E}" dt="2022-04-27T00:59:35.836" v="260" actId="1076"/>
          <ac:spMkLst>
            <pc:docMk/>
            <pc:sldMk cId="4040077114" sldId="386"/>
            <ac:spMk id="14" creationId="{1878442B-9022-4E2C-BDC3-1730815744BC}"/>
          </ac:spMkLst>
        </pc:spChg>
      </pc:sldChg>
      <pc:sldChg chg="modSp mod modAnim">
        <pc:chgData name="Tariq Gilani" userId="f95dad9b-1e6c-498c-b573-9242e9268dd4" providerId="ADAL" clId="{5440C866-942B-42A3-9612-111F5436E80E}" dt="2022-04-27T01:02:27.674" v="285"/>
        <pc:sldMkLst>
          <pc:docMk/>
          <pc:sldMk cId="3983148128" sldId="387"/>
        </pc:sldMkLst>
        <pc:spChg chg="mod">
          <ac:chgData name="Tariq Gilani" userId="f95dad9b-1e6c-498c-b573-9242e9268dd4" providerId="ADAL" clId="{5440C866-942B-42A3-9612-111F5436E80E}" dt="2022-04-27T01:01:51.550" v="277" actId="14100"/>
          <ac:spMkLst>
            <pc:docMk/>
            <pc:sldMk cId="3983148128" sldId="387"/>
            <ac:spMk id="7" creationId="{ED5F1E7D-7A90-437F-983C-10E0E1AD640E}"/>
          </ac:spMkLst>
        </pc:spChg>
      </pc:sldChg>
      <pc:sldChg chg="modSp mod modAnim">
        <pc:chgData name="Tariq Gilani" userId="f95dad9b-1e6c-498c-b573-9242e9268dd4" providerId="ADAL" clId="{5440C866-942B-42A3-9612-111F5436E80E}" dt="2022-04-27T01:08:12.870" v="345"/>
        <pc:sldMkLst>
          <pc:docMk/>
          <pc:sldMk cId="2116830396" sldId="388"/>
        </pc:sldMkLst>
        <pc:spChg chg="mod">
          <ac:chgData name="Tariq Gilani" userId="f95dad9b-1e6c-498c-b573-9242e9268dd4" providerId="ADAL" clId="{5440C866-942B-42A3-9612-111F5436E80E}" dt="2022-04-27T01:06:48.599" v="329" actId="1076"/>
          <ac:spMkLst>
            <pc:docMk/>
            <pc:sldMk cId="2116830396" sldId="388"/>
            <ac:spMk id="18" creationId="{B1A3F1A8-D9ED-4B11-9103-09A44B6D3222}"/>
          </ac:spMkLst>
        </pc:spChg>
        <pc:spChg chg="mod">
          <ac:chgData name="Tariq Gilani" userId="f95dad9b-1e6c-498c-b573-9242e9268dd4" providerId="ADAL" clId="{5440C866-942B-42A3-9612-111F5436E80E}" dt="2022-04-27T01:06:53.820" v="330" actId="1076"/>
          <ac:spMkLst>
            <pc:docMk/>
            <pc:sldMk cId="2116830396" sldId="388"/>
            <ac:spMk id="20" creationId="{C8369926-495E-47B1-8B7D-9520F099156A}"/>
          </ac:spMkLst>
        </pc:spChg>
      </pc:sldChg>
      <pc:sldChg chg="modSp mod modAnim">
        <pc:chgData name="Tariq Gilani" userId="f95dad9b-1e6c-498c-b573-9242e9268dd4" providerId="ADAL" clId="{5440C866-942B-42A3-9612-111F5436E80E}" dt="2022-04-27T01:11:10.474" v="361"/>
        <pc:sldMkLst>
          <pc:docMk/>
          <pc:sldMk cId="2550331759" sldId="389"/>
        </pc:sldMkLst>
        <pc:spChg chg="mod">
          <ac:chgData name="Tariq Gilani" userId="f95dad9b-1e6c-498c-b573-9242e9268dd4" providerId="ADAL" clId="{5440C866-942B-42A3-9612-111F5436E80E}" dt="2022-04-27T01:09:10.999" v="349" actId="33524"/>
          <ac:spMkLst>
            <pc:docMk/>
            <pc:sldMk cId="2550331759" sldId="389"/>
            <ac:spMk id="7" creationId="{19F4AEDE-D7CD-4546-9F73-2A4BCF08DBDA}"/>
          </ac:spMkLst>
        </pc:spChg>
        <pc:spChg chg="mod">
          <ac:chgData name="Tariq Gilani" userId="f95dad9b-1e6c-498c-b573-9242e9268dd4" providerId="ADAL" clId="{5440C866-942B-42A3-9612-111F5436E80E}" dt="2022-04-25T14:56:55.010" v="104" actId="20577"/>
          <ac:spMkLst>
            <pc:docMk/>
            <pc:sldMk cId="2550331759" sldId="389"/>
            <ac:spMk id="8" creationId="{ED6F2A64-7E38-4713-AE7A-52218DAA1DB5}"/>
          </ac:spMkLst>
        </pc:spChg>
        <pc:spChg chg="mod">
          <ac:chgData name="Tariq Gilani" userId="f95dad9b-1e6c-498c-b573-9242e9268dd4" providerId="ADAL" clId="{5440C866-942B-42A3-9612-111F5436E80E}" dt="2022-04-25T14:57:33.743" v="117" actId="114"/>
          <ac:spMkLst>
            <pc:docMk/>
            <pc:sldMk cId="2550331759" sldId="389"/>
            <ac:spMk id="11" creationId="{FEF40C7B-13EF-4F58-98C3-8D87455625E3}"/>
          </ac:spMkLst>
        </pc:spChg>
      </pc:sldChg>
      <pc:sldChg chg="addSp delSp modSp mod addAnim delAnim modAnim">
        <pc:chgData name="Tariq Gilani" userId="f95dad9b-1e6c-498c-b573-9242e9268dd4" providerId="ADAL" clId="{5440C866-942B-42A3-9612-111F5436E80E}" dt="2022-04-27T01:19:00.920" v="479"/>
        <pc:sldMkLst>
          <pc:docMk/>
          <pc:sldMk cId="741887363" sldId="390"/>
        </pc:sldMkLst>
        <pc:spChg chg="mod">
          <ac:chgData name="Tariq Gilani" userId="f95dad9b-1e6c-498c-b573-9242e9268dd4" providerId="ADAL" clId="{5440C866-942B-42A3-9612-111F5436E80E}" dt="2022-04-27T01:11:28.105" v="364" actId="1076"/>
          <ac:spMkLst>
            <pc:docMk/>
            <pc:sldMk cId="741887363" sldId="390"/>
            <ac:spMk id="39" creationId="{C30190FA-49E0-4751-8878-6D5D3E2BE185}"/>
          </ac:spMkLst>
        </pc:spChg>
        <pc:spChg chg="del">
          <ac:chgData name="Tariq Gilani" userId="f95dad9b-1e6c-498c-b573-9242e9268dd4" providerId="ADAL" clId="{5440C866-942B-42A3-9612-111F5436E80E}" dt="2022-04-27T01:13:58.507" v="382" actId="478"/>
          <ac:spMkLst>
            <pc:docMk/>
            <pc:sldMk cId="741887363" sldId="390"/>
            <ac:spMk id="56" creationId="{C161C187-8275-431C-9B9A-9B578B6C2AD5}"/>
          </ac:spMkLst>
        </pc:spChg>
        <pc:spChg chg="add del mod">
          <ac:chgData name="Tariq Gilani" userId="f95dad9b-1e6c-498c-b573-9242e9268dd4" providerId="ADAL" clId="{5440C866-942B-42A3-9612-111F5436E80E}" dt="2022-04-27T01:16:03.729" v="426" actId="478"/>
          <ac:spMkLst>
            <pc:docMk/>
            <pc:sldMk cId="741887363" sldId="390"/>
            <ac:spMk id="57" creationId="{436DE757-D24A-4204-A977-950DD155B13D}"/>
          </ac:spMkLst>
        </pc:spChg>
        <pc:spChg chg="add del mod">
          <ac:chgData name="Tariq Gilani" userId="f95dad9b-1e6c-498c-b573-9242e9268dd4" providerId="ADAL" clId="{5440C866-942B-42A3-9612-111F5436E80E}" dt="2022-04-27T01:17:51.798" v="466" actId="14100"/>
          <ac:spMkLst>
            <pc:docMk/>
            <pc:sldMk cId="741887363" sldId="390"/>
            <ac:spMk id="58" creationId="{F553722F-FF2A-45AD-ABB8-D567628A6ABD}"/>
          </ac:spMkLst>
        </pc:spChg>
        <pc:spChg chg="mod">
          <ac:chgData name="Tariq Gilani" userId="f95dad9b-1e6c-498c-b573-9242e9268dd4" providerId="ADAL" clId="{5440C866-942B-42A3-9612-111F5436E80E}" dt="2022-04-27T01:16:33.149" v="451" actId="1076"/>
          <ac:spMkLst>
            <pc:docMk/>
            <pc:sldMk cId="741887363" sldId="390"/>
            <ac:spMk id="59" creationId="{0ACE6B71-413C-4F69-8068-A7815349F72B}"/>
          </ac:spMkLst>
        </pc:spChg>
        <pc:spChg chg="mod">
          <ac:chgData name="Tariq Gilani" userId="f95dad9b-1e6c-498c-b573-9242e9268dd4" providerId="ADAL" clId="{5440C866-942B-42A3-9612-111F5436E80E}" dt="2022-04-27T01:16:49.025" v="455" actId="1076"/>
          <ac:spMkLst>
            <pc:docMk/>
            <pc:sldMk cId="741887363" sldId="390"/>
            <ac:spMk id="60" creationId="{337152F6-931E-4489-BF3E-B260D2DDA9A6}"/>
          </ac:spMkLst>
        </pc:spChg>
        <pc:spChg chg="mod">
          <ac:chgData name="Tariq Gilani" userId="f95dad9b-1e6c-498c-b573-9242e9268dd4" providerId="ADAL" clId="{5440C866-942B-42A3-9612-111F5436E80E}" dt="2022-04-27T01:17:23.897" v="461" actId="1076"/>
          <ac:spMkLst>
            <pc:docMk/>
            <pc:sldMk cId="741887363" sldId="390"/>
            <ac:spMk id="61" creationId="{2084294B-1D8D-4004-9094-F717F141D954}"/>
          </ac:spMkLst>
        </pc:spChg>
        <pc:spChg chg="mod">
          <ac:chgData name="Tariq Gilani" userId="f95dad9b-1e6c-498c-b573-9242e9268dd4" providerId="ADAL" clId="{5440C866-942B-42A3-9612-111F5436E80E}" dt="2022-04-27T01:17:56.513" v="467" actId="1076"/>
          <ac:spMkLst>
            <pc:docMk/>
            <pc:sldMk cId="741887363" sldId="390"/>
            <ac:spMk id="62" creationId="{773F92E5-7C5D-4B14-85A0-CD764CDADBB0}"/>
          </ac:spMkLst>
        </pc:spChg>
        <pc:spChg chg="mod">
          <ac:chgData name="Tariq Gilani" userId="f95dad9b-1e6c-498c-b573-9242e9268dd4" providerId="ADAL" clId="{5440C866-942B-42A3-9612-111F5436E80E}" dt="2022-04-27T01:16:28.527" v="450" actId="1076"/>
          <ac:spMkLst>
            <pc:docMk/>
            <pc:sldMk cId="741887363" sldId="390"/>
            <ac:spMk id="63" creationId="{454F2A87-5885-4C36-A133-3EF88E1F662D}"/>
          </ac:spMkLst>
        </pc:spChg>
        <pc:spChg chg="mod">
          <ac:chgData name="Tariq Gilani" userId="f95dad9b-1e6c-498c-b573-9242e9268dd4" providerId="ADAL" clId="{5440C866-942B-42A3-9612-111F5436E80E}" dt="2022-04-27T01:18:28.265" v="472" actId="1076"/>
          <ac:spMkLst>
            <pc:docMk/>
            <pc:sldMk cId="741887363" sldId="390"/>
            <ac:spMk id="64" creationId="{DACC528B-53AD-448F-9415-117707F59AC6}"/>
          </ac:spMkLst>
        </pc:spChg>
        <pc:spChg chg="mod">
          <ac:chgData name="Tariq Gilani" userId="f95dad9b-1e6c-498c-b573-9242e9268dd4" providerId="ADAL" clId="{5440C866-942B-42A3-9612-111F5436E80E}" dt="2022-04-27T01:18:53.352" v="477" actId="1076"/>
          <ac:spMkLst>
            <pc:docMk/>
            <pc:sldMk cId="741887363" sldId="390"/>
            <ac:spMk id="65" creationId="{4CC68395-54A6-441C-9D68-14AD0F62ECA6}"/>
          </ac:spMkLst>
        </pc:spChg>
        <pc:spChg chg="mod">
          <ac:chgData name="Tariq Gilani" userId="f95dad9b-1e6c-498c-b573-9242e9268dd4" providerId="ADAL" clId="{5440C866-942B-42A3-9612-111F5436E80E}" dt="2022-04-27T01:18:12.579" v="469" actId="1076"/>
          <ac:spMkLst>
            <pc:docMk/>
            <pc:sldMk cId="741887363" sldId="390"/>
            <ac:spMk id="66" creationId="{978DB94A-014E-426C-B651-116CD733AE51}"/>
          </ac:spMkLst>
        </pc:spChg>
      </pc:sldChg>
      <pc:sldChg chg="modSp mod modAnim">
        <pc:chgData name="Tariq Gilani" userId="f95dad9b-1e6c-498c-b573-9242e9268dd4" providerId="ADAL" clId="{5440C866-942B-42A3-9612-111F5436E80E}" dt="2022-04-27T01:22:52.077" v="523"/>
        <pc:sldMkLst>
          <pc:docMk/>
          <pc:sldMk cId="2398675482" sldId="391"/>
        </pc:sldMkLst>
        <pc:spChg chg="mod">
          <ac:chgData name="Tariq Gilani" userId="f95dad9b-1e6c-498c-b573-9242e9268dd4" providerId="ADAL" clId="{5440C866-942B-42A3-9612-111F5436E80E}" dt="2022-04-27T01:19:49.104" v="488" actId="1076"/>
          <ac:spMkLst>
            <pc:docMk/>
            <pc:sldMk cId="2398675482" sldId="391"/>
            <ac:spMk id="15" creationId="{C07901D9-BAAC-4258-BE5E-BF2D0BEADBEB}"/>
          </ac:spMkLst>
        </pc:spChg>
        <pc:spChg chg="mod">
          <ac:chgData name="Tariq Gilani" userId="f95dad9b-1e6c-498c-b573-9242e9268dd4" providerId="ADAL" clId="{5440C866-942B-42A3-9612-111F5436E80E}" dt="2022-04-27T01:19:52.659" v="489" actId="1076"/>
          <ac:spMkLst>
            <pc:docMk/>
            <pc:sldMk cId="2398675482" sldId="391"/>
            <ac:spMk id="17" creationId="{F0DB88A4-2A24-495E-9CC1-FED838E53113}"/>
          </ac:spMkLst>
        </pc:spChg>
        <pc:spChg chg="mod">
          <ac:chgData name="Tariq Gilani" userId="f95dad9b-1e6c-498c-b573-9242e9268dd4" providerId="ADAL" clId="{5440C866-942B-42A3-9612-111F5436E80E}" dt="2022-04-27T01:20:02.669" v="492" actId="1076"/>
          <ac:spMkLst>
            <pc:docMk/>
            <pc:sldMk cId="2398675482" sldId="391"/>
            <ac:spMk id="18" creationId="{33E220FF-9E48-43AF-8F1A-76F5CF7E7851}"/>
          </ac:spMkLst>
        </pc:spChg>
        <pc:spChg chg="mod">
          <ac:chgData name="Tariq Gilani" userId="f95dad9b-1e6c-498c-b573-9242e9268dd4" providerId="ADAL" clId="{5440C866-942B-42A3-9612-111F5436E80E}" dt="2022-04-27T01:21:14.431" v="505" actId="14100"/>
          <ac:spMkLst>
            <pc:docMk/>
            <pc:sldMk cId="2398675482" sldId="391"/>
            <ac:spMk id="25" creationId="{229D5E04-3827-4D97-AC88-FF8096685140}"/>
          </ac:spMkLst>
        </pc:spChg>
        <pc:spChg chg="mod">
          <ac:chgData name="Tariq Gilani" userId="f95dad9b-1e6c-498c-b573-9242e9268dd4" providerId="ADAL" clId="{5440C866-942B-42A3-9612-111F5436E80E}" dt="2022-04-27T01:21:29.483" v="507" actId="1076"/>
          <ac:spMkLst>
            <pc:docMk/>
            <pc:sldMk cId="2398675482" sldId="391"/>
            <ac:spMk id="26" creationId="{ED350EF6-B318-4F77-935F-DA53951426F4}"/>
          </ac:spMkLst>
        </pc:spChg>
        <pc:spChg chg="mod">
          <ac:chgData name="Tariq Gilani" userId="f95dad9b-1e6c-498c-b573-9242e9268dd4" providerId="ADAL" clId="{5440C866-942B-42A3-9612-111F5436E80E}" dt="2022-04-27T01:22:04.127" v="514" actId="1076"/>
          <ac:spMkLst>
            <pc:docMk/>
            <pc:sldMk cId="2398675482" sldId="391"/>
            <ac:spMk id="29" creationId="{3BFA4997-FE8F-4384-BED4-CE193294FE8D}"/>
          </ac:spMkLst>
        </pc:spChg>
        <pc:grpChg chg="mod">
          <ac:chgData name="Tariq Gilani" userId="f95dad9b-1e6c-498c-b573-9242e9268dd4" providerId="ADAL" clId="{5440C866-942B-42A3-9612-111F5436E80E}" dt="2022-04-27T01:21:24.229" v="506" actId="1076"/>
          <ac:grpSpMkLst>
            <pc:docMk/>
            <pc:sldMk cId="2398675482" sldId="391"/>
            <ac:grpSpMk id="37" creationId="{5EE8F422-73BD-4E2F-8D20-ED34A35C2437}"/>
          </ac:grpSpMkLst>
        </pc:grpChg>
      </pc:sldChg>
      <pc:sldChg chg="modSp mod modAnim">
        <pc:chgData name="Tariq Gilani" userId="f95dad9b-1e6c-498c-b573-9242e9268dd4" providerId="ADAL" clId="{5440C866-942B-42A3-9612-111F5436E80E}" dt="2022-04-27T01:27:57.365" v="577"/>
        <pc:sldMkLst>
          <pc:docMk/>
          <pc:sldMk cId="2688504910" sldId="392"/>
        </pc:sldMkLst>
        <pc:spChg chg="mod">
          <ac:chgData name="Tariq Gilani" userId="f95dad9b-1e6c-498c-b573-9242e9268dd4" providerId="ADAL" clId="{5440C866-942B-42A3-9612-111F5436E80E}" dt="2022-04-27T01:23:07.054" v="524" actId="1076"/>
          <ac:spMkLst>
            <pc:docMk/>
            <pc:sldMk cId="2688504910" sldId="392"/>
            <ac:spMk id="8" creationId="{D77DA5D5-3BF0-41DE-A7DB-166EE5E629AE}"/>
          </ac:spMkLst>
        </pc:spChg>
        <pc:spChg chg="mod">
          <ac:chgData name="Tariq Gilani" userId="f95dad9b-1e6c-498c-b573-9242e9268dd4" providerId="ADAL" clId="{5440C866-942B-42A3-9612-111F5436E80E}" dt="2022-04-27T01:23:14.325" v="526" actId="1076"/>
          <ac:spMkLst>
            <pc:docMk/>
            <pc:sldMk cId="2688504910" sldId="392"/>
            <ac:spMk id="9" creationId="{3296E5F6-6F3A-4E57-BC9A-D70DDA8D1E02}"/>
          </ac:spMkLst>
        </pc:spChg>
        <pc:spChg chg="mod">
          <ac:chgData name="Tariq Gilani" userId="f95dad9b-1e6c-498c-b573-9242e9268dd4" providerId="ADAL" clId="{5440C866-942B-42A3-9612-111F5436E80E}" dt="2022-04-27T01:23:47.806" v="533" actId="14100"/>
          <ac:spMkLst>
            <pc:docMk/>
            <pc:sldMk cId="2688504910" sldId="392"/>
            <ac:spMk id="13" creationId="{BB9586BF-71B2-4CEA-9D48-419C49710FDD}"/>
          </ac:spMkLst>
        </pc:spChg>
        <pc:spChg chg="mod">
          <ac:chgData name="Tariq Gilani" userId="f95dad9b-1e6c-498c-b573-9242e9268dd4" providerId="ADAL" clId="{5440C866-942B-42A3-9612-111F5436E80E}" dt="2022-04-27T01:24:21.847" v="540" actId="2085"/>
          <ac:spMkLst>
            <pc:docMk/>
            <pc:sldMk cId="2688504910" sldId="392"/>
            <ac:spMk id="16" creationId="{10E9A451-10F7-42A1-82AA-B759FAD0327D}"/>
          </ac:spMkLst>
        </pc:spChg>
        <pc:spChg chg="mod">
          <ac:chgData name="Tariq Gilani" userId="f95dad9b-1e6c-498c-b573-9242e9268dd4" providerId="ADAL" clId="{5440C866-942B-42A3-9612-111F5436E80E}" dt="2022-04-27T01:25:14.148" v="544" actId="1076"/>
          <ac:spMkLst>
            <pc:docMk/>
            <pc:sldMk cId="2688504910" sldId="392"/>
            <ac:spMk id="20" creationId="{C42F6A6F-001B-4762-B13F-90B50EC8DAAA}"/>
          </ac:spMkLst>
        </pc:spChg>
        <pc:spChg chg="mod">
          <ac:chgData name="Tariq Gilani" userId="f95dad9b-1e6c-498c-b573-9242e9268dd4" providerId="ADAL" clId="{5440C866-942B-42A3-9612-111F5436E80E}" dt="2022-04-27T01:27:21.257" v="571" actId="114"/>
          <ac:spMkLst>
            <pc:docMk/>
            <pc:sldMk cId="2688504910" sldId="392"/>
            <ac:spMk id="30" creationId="{FF8010BC-7C3D-46E2-B129-F4FB021130E7}"/>
          </ac:spMkLst>
        </pc:spChg>
        <pc:spChg chg="mod">
          <ac:chgData name="Tariq Gilani" userId="f95dad9b-1e6c-498c-b573-9242e9268dd4" providerId="ADAL" clId="{5440C866-942B-42A3-9612-111F5436E80E}" dt="2022-04-27T01:27:30.207" v="573" actId="14100"/>
          <ac:spMkLst>
            <pc:docMk/>
            <pc:sldMk cId="2688504910" sldId="392"/>
            <ac:spMk id="31" creationId="{23C92F83-CC8D-48D0-9C1C-42CF47F4F2ED}"/>
          </ac:spMkLst>
        </pc:spChg>
        <pc:spChg chg="mod">
          <ac:chgData name="Tariq Gilani" userId="f95dad9b-1e6c-498c-b573-9242e9268dd4" providerId="ADAL" clId="{5440C866-942B-42A3-9612-111F5436E80E}" dt="2022-04-27T01:27:35.034" v="574" actId="1076"/>
          <ac:spMkLst>
            <pc:docMk/>
            <pc:sldMk cId="2688504910" sldId="392"/>
            <ac:spMk id="32" creationId="{D5A57324-1AB0-4799-8646-B8DB2430A2B6}"/>
          </ac:spMkLst>
        </pc:spChg>
      </pc:sldChg>
    </pc:docChg>
  </pc:docChgLst>
  <pc:docChgLst>
    <pc:chgData name="Tariq Gilani" userId="f95dad9b-1e6c-498c-b573-9242e9268dd4" providerId="ADAL" clId="{40932AC6-D9B3-4E4B-A373-4F0900D14116}"/>
    <pc:docChg chg="modSld">
      <pc:chgData name="Tariq Gilani" userId="f95dad9b-1e6c-498c-b573-9242e9268dd4" providerId="ADAL" clId="{40932AC6-D9B3-4E4B-A373-4F0900D14116}" dt="2022-04-27T14:32:16.059" v="2" actId="20577"/>
      <pc:docMkLst>
        <pc:docMk/>
      </pc:docMkLst>
      <pc:sldChg chg="modSp">
        <pc:chgData name="Tariq Gilani" userId="f95dad9b-1e6c-498c-b573-9242e9268dd4" providerId="ADAL" clId="{40932AC6-D9B3-4E4B-A373-4F0900D14116}" dt="2022-04-27T14:32:16.059" v="2" actId="20577"/>
        <pc:sldMkLst>
          <pc:docMk/>
          <pc:sldMk cId="304234986" sldId="371"/>
        </pc:sldMkLst>
        <pc:spChg chg="mod">
          <ac:chgData name="Tariq Gilani" userId="f95dad9b-1e6c-498c-b573-9242e9268dd4" providerId="ADAL" clId="{40932AC6-D9B3-4E4B-A373-4F0900D14116}" dt="2022-04-27T14:32:16.059" v="2" actId="20577"/>
          <ac:spMkLst>
            <pc:docMk/>
            <pc:sldMk cId="304234986" sldId="371"/>
            <ac:spMk id="10" creationId="{531AE70E-7851-4532-8270-7E0446C56EA6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12.68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 0 24575,'-2'134'0,"5"149"0,-1-268 0,1 1 0,1-1 0,0 0 0,10 23 0,-8-22 0,0-1 0,-1 1 0,4 27 0,4 31 0,-7-43 0,4 46 0,-9 255 0,-2-166 0,2-145 0,1-1 0,9 37 0,-7-35 0,0 0 0,1 26 0,-5 171-1365,0-196-5461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05:16:20.26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2710 24575,'21'-2'0,"0"-1"0,0-1 0,0-1 0,0-1 0,32-14 0,-12 5 0,-29 10 0,1 0 0,-1-1 0,-1 0 0,1-1 0,-1-1 0,0 1 0,-1-2 0,0 0 0,17-18 0,4-5 0,45-35 0,-60 53 0,-8 8 0,1 0 0,-1 1 0,17-7 0,18-11 0,-32 15 0,0 1 0,0-1 0,-1 0 0,18-19 0,-8 7 0,1 1 0,26-19 0,-28 23 0,0 0 0,0-2 0,22-26 0,13-17 0,-35 41 0,-1-1 0,21-31 0,-9 10 0,12-22 0,-36 55 0,-1 1 0,1-1 0,0 1 0,1 1 0,0-1 0,11-8 0,-11 10 0,-1 0 0,1-1 0,-1-1 0,0 1 0,0-1 0,0 0 0,6-11 0,5-19 0,-13 28 0,-1 0 0,1 0 0,1 1 0,-1 0 0,2 0 0,-1 0 0,1 1 0,0 0 0,0 0 0,10-8 0,-7 8 0,0 0 0,-1-1 0,0 0 0,0 0 0,-1-1 0,0 0 0,0 0 0,-1-1 0,9-17 0,-4 5 0,2 1 0,0 0 0,23-25 0,24-46 0,-42 68 0,-1-1 0,0-1 0,-2 0 0,20-48 0,-29 64 0,-1 1 0,2-1 0,-1 1 0,1 0 0,8-7 0,15-21 0,72-124 0,-32 78 0,-16 19 0,-53 63 0,15-21 0,2 2 0,0-1 0,35-28 0,4-1 0,-37 32 0,0 1 0,1 1 0,23-14 0,-32 22 0,0-1 0,0-1 0,-1 0 0,0 0 0,-1-1 0,0 0 0,15-22 0,2-2 0,-18 27 0,0 0 0,0 1 0,1 0 0,0 0 0,1 1 0,-1 1 0,1 0 0,18-6 0,-12 4 0,38-11 0,-43 15 0,0 0 0,0-1 0,0-1 0,-1 0 0,15-9 0,51-27 0,-8 5 0,-37 18 0,37-14 0,-5 4 0,-53 23 0,0 2 0,0 0 0,0 0 0,0 1 0,17-1 0,-19 2 0,-1 1 0,1-2 0,-1 1 0,1-1 0,-1 0 0,0-1 0,0 0 0,0 0 0,0-1 0,11-7 0,-11 5 0,1 0 0,-1 0 0,1 1 0,0 1 0,1-1 0,-1 1 0,1 1 0,0 0 0,-1 1 0,1 0 0,0 0 0,0 1 0,1 0 0,12 2 0,8-3 0,42-8 0,-40 4 0,34 0 0,26 8 0,-83-1 0,0 1 0,1 0 0,-1 1 0,-1 0 0,1 0 0,0 1 0,9 6 0,133 71 0,-94-61 0,-46-17 0,0 0 0,-1 2 0,1-1 0,21 13 0,-19-9 0,0 0 0,23 7 0,-24-10 0,0 0 0,0 1 0,23 15 0,-19-10 0,1 0 0,0-2 0,30 12 0,24 11 0,-38-15 0,-24-12 0,0-1 0,-1 1 0,0 1 0,0 0 0,14 12 0,15 15 0,2-1 0,78 47 0,-110-73 0,-1-1 0,0 2 0,0-1 0,-1 1 0,1 0 0,10 15 0,-12-14 0,1 0 0,-1-1 0,2 0 0,-1 0 0,1-1 0,0 0 0,8 5 0,27 12 0,-31-18 0,-1 0 0,-1 0 0,1 1 0,-1 1 0,1 0 0,-2 0 0,1 1 0,8 9 0,-14-12 0,1-1 0,-1 0 0,1 0 0,0 0 0,0-1 0,6 5 0,-9-7 0,1-1 0,-1 1 0,1-1 0,0 1 0,-1-1 0,1 1 0,-1-1 0,1 0 0,0 0 0,-1 0 0,1 0 0,0 0 0,-1 0 0,1 0 0,0-1 0,-1 1 0,1-1 0,-1 1 0,1-1 0,-1 0 0,1 1 0,-1-1 0,1 0 0,0-1 0,3-1 0,0 0 0,0 0 0,0 1 0,1 0 0,-1 0 0,1 0 0,-1 1 0,1-1 0,-1 2 0,1-1 0,0 1 0,-1-1 0,1 2 0,0-1 0,-1 1 0,7 1 0,6 3 0,0 1 0,0 1 0,25 13 0,7 2 0,-24-11 0,49 12 0,-65-20 0,-1 0 0,0 0 0,0 1 0,12 7 0,-14-6 0,1-1 0,0 0 0,0-1 0,0 0 0,18 4 0,-10-5 0,0 1 0,0 1 0,-1 1 0,1 1 0,15 7 0,-12-4 0,1-1 0,0 0 0,0-2 0,0-1 0,1 0 0,-1-2 0,1 0 0,29-1 0,-12-1 0,0 3 0,0 1 0,48 13 0,-65-11 0,0 1 0,31 17 0,-31-14 0,58 34 0,-62-38 0,1-1 0,-1-1 0,1-1 0,0 0 0,0-1 0,0-1 0,25-1 0,-17 1 0,-1 1 0,1 1 0,-1 2 0,0 1 0,-1 0 0,33 16 0,57 17 0,105 13 0,-174-47 0,0-2 0,79-3 0,-66-2 0,-33-1 0,0 0 0,26-8 0,-25 5 0,43-3 0,12 9 0,29-2 0,-101 0 0,-1-1 0,1 0 0,-1 0 0,0-1 0,0 0 0,0-1 0,0 0 0,0 0 0,-1 0 0,0-1 0,0-1 0,7-5 0,10-12 0,39-48 0,-40 43 0,3-3 0,-13 14 0,2 0 0,23-22 0,-32 34 0,-1 1 0,1 0 0,0 0 0,0 1 0,1 0 0,-1 0 0,0 0 0,1 1 0,0 0 0,-1 0 0,14-1 0,120 3 0,-59 3 0,-53-1 0,-1 1 0,31 8 0,-14-3 0,-19-2-1365,-5 1-5461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10.084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1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12.188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15.691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18.247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1 24575,'0'0'-8191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21.221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0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26.753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1 0 24575,'0'0'-8191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29.772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1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32.981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1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38.046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0 24575,'0'5'0,"0"6"0,0 10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16.47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232 0 24575,'0'4'0,"-1"0"0,1 0 0,-1 0 0,0-1 0,1 1 0,-2 0 0,1 0 0,0-1 0,-1 1 0,0-1 0,0 1 0,0-1 0,0 0 0,0 1 0,-1-1 0,0 0 0,1-1 0,-5 4 0,-4 3 0,-1-1 0,0 0 0,-21 10 0,12-7 0,15-7 10,0 0 1,0 1-1,1-1 0,-1 1 0,1 0 0,0 0 0,0 1 1,1-1-1,0 1 0,-7 11 0,1 4-626,-15 41-1,23-56 373,-6 17-6582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21.97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140 1 24575,'0'4'0,"0"7"0,0 5 0,0 6 0,0 2 0,0 3 0,0 6 0,-5-3 0,-6-6 0,-1-3 0,2-1 0,-7 7 0,-6-2 0,2-1 0,4 1 0,5 0 0,4 1 0,4-4-8191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30.566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11 24575,'0'-4'0,"0"-3"-8191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36.457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 1 24575,'0'4'0,"0"7"0,0 1-8191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25.399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213 0 24575,'-5'0'0,"-1"5"0,0 6 0,-3 1 0,-5-2 0,0 3 0,2 3 0,-1-1 0,-3 2 0,-4 7 0,-3 4 0,-2-2 0,3-2 0,6 1 0,4-5-8191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3T14:30:27.14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85 0 24575,'0'5'0,"0"5"0,0 7 0,0 5 0,-5-2 0,-1 1 0,-5-4 0,1 1 0,-4 1 0,1 2 0,3 3 0,2 1 0,4 2 0,2 0 0,1-4-8191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05:14:34.068"/>
    </inkml:context>
    <inkml:brush xml:id="br0">
      <inkml:brushProperty name="width" value="0.025" units="cm"/>
      <inkml:brushProperty name="height" value="0.025" units="cm"/>
      <inkml:brushProperty name="color" value="#160204"/>
    </inkml:brush>
  </inkml:definitions>
  <inkml:trace contextRef="#ctx0" brushRef="#br0">0 3857 24575,'16'0'0,"15"1"0,41-6 0,-61 3 0,0 0 0,-1-1 0,1 0 0,-1-1 0,1 0 0,-1-1 0,13-8 0,2-2 0,-1-1 0,-1-1 0,0-1 0,-1-1 0,34-39 0,25-33 0,-44 52 0,-28 28 0,0-1 0,11-19 0,-15 22 0,0 0 0,1 0 0,1 0 0,-1 1 0,1 0 0,13-11 0,9-2 0,-17 13 0,0-1 0,-1 0 0,0-1 0,0 0 0,-1-1 0,0 0 0,12-17 0,-10 9 0,2 2 0,-1 0 0,2 1 0,0 1 0,22-18 0,35-35 0,-17 7 0,71-87 0,-65 53 0,19-24 0,-64 97 0,-1 0 0,17-37 0,-19 35 0,1-1 0,20-26 0,-7 13 0,29-53 0,13-20 0,85-75 0,-97 122 0,-45 49 0,-1-1 0,-1 0 0,0-1 0,15-35 0,-3 4 0,-9 25 0,1 1 0,25-30 0,-27 37 0,0-1 0,0 0 0,-2 0 0,0-1 0,13-33 0,21-80 0,3 9 0,-44 115 0,0 1 0,1-1 0,-1 1 0,1 0 0,6-7 0,15-22 0,49-121 0,-70 146 0,-1 0 0,0 0 0,0 0 0,-1 0 0,2-15 0,-3 15 0,0 0 0,1 1 0,0 0 0,0-1 0,1 1 0,0 0 0,5-8 0,43-84 0,18-27 0,-61 112 0,1-1 0,-2 0 0,7-18 0,-10 21 0,1 0 0,1 1 0,0-1 0,0 1 0,1 1 0,11-15 0,12-4 0,-22 22 0,0 1 0,0-1 0,-1-1 0,7-10 0,81-143 0,-84 146 0,1 2 0,23-22 0,10-13 0,-32 36 0,0 0 0,1 1 0,0 1 0,1 0 0,0 1 0,1 1 0,18-9 0,10-6 0,-34 19 0,-1 1 0,1 0 0,0 1 0,17-4 0,-16 4 0,1 0 0,-1 0 0,13-7 0,-2-1 0,0 1 0,1 2 0,0 0 0,34-6 0,-41 11 0,1 1 0,-1 1 0,1 1 0,-1 0 0,1 1 0,-1 1 0,22 6 0,-5-2 0,-26-5 0,1 0 0,-1 0 0,0 1 0,0 0 0,0 0 0,0 1 0,-1 0 0,1 0 0,7 5 0,21 20 0,1-1 0,1-3 0,1-1 0,53 23 0,-82-43 0,0 0 0,-1 1 0,0 1 0,0-1 0,0 1 0,-1 1 0,1-1 0,-1 1 0,-1 1 0,1-1 0,7 11 0,7 15 0,-16-25 0,0 1 0,0-1 0,0 0 0,0 0 0,1-1 0,10 9 0,35 21 0,-35-26 0,0 1 0,0 0 0,-2 1 0,27 29 0,-19-13 0,-13-16 0,-1-1 0,2 0 0,-1-1 0,14 11 0,-15-12 0,1-1 0,-1 2 0,-1-1 0,1 1 0,-2 0 0,1 1 0,-1-1 0,-1 1 0,8 22 0,-4-13 0,21 37 0,-17-38 0,1-1 0,27 25 0,16 21 0,-41-46 0,0-1 0,18 16 0,25 27 0,-38-35 0,-5-8 0,-2 0 0,0 2 0,-1-1 0,-1 2 0,12 24 0,-11-17 0,2-1 0,28 39 0,15 24 0,-45-68 0,1-1 0,31 37 0,-7-10 0,-28-33 0,-1 1 0,0 1 0,7 16 0,-13-22 0,2 0 0,0-1 0,0 1 0,0-1 0,1 0 0,0-1 0,1 0 0,0 0 0,0 0 0,15 12 0,0-6 0,-12-8 0,-1 0 0,0 1 0,0 0 0,0 0 0,-1 1 0,0 0 0,0 0 0,8 14 0,-11-15 0,0 1 0,0-1 0,1-1 0,0 1 0,0-1 0,0 0 0,1 0 0,0-1 0,0 0 0,0 0 0,12 5 0,19 12 0,58 45 0,-74-52 0,34 17 0,12 9 0,-58-35 0,0-1 0,0 0 0,1-1 0,-1 0 0,21 5 0,28 11 0,8 18 0,-45-25 0,41 19 0,-10-9 0,-17-7 0,1-2 0,39 10 0,-45-15 0,0 1 0,-1 2 0,43 24 0,25 10 0,-79-40 0,33 7 0,-35-10 0,0 1 0,33 14 0,-34-13 0,1 1 0,0-2 0,0 0 0,0-2 0,0 0 0,0 0 0,23-3 0,21 4 0,-53-2 0,0 1 0,0 0 0,0 0 0,-1 1 0,0 0 0,15 8 0,-14-6 0,1-1 0,0 0 0,0-1 0,14 4 0,35-2 0,-50-6 0,0 1 0,0 0 0,0 1 0,0 0 0,0 0 0,0 1 0,0 0 0,0 0 0,-1 1 0,1 0 0,12 7 0,-3 2-105,2-2 0,-1 0 0,1-1 0,0-1 0,1-1 0,0-1 0,0 0 0,1-2 0,-1 0 0,1-2 0,-1 0 0,24-2 0,-18-1-6721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05:15:58.935"/>
    </inkml:context>
    <inkml:brush xml:id="br0">
      <inkml:brushProperty name="width" value="0.025" units="cm"/>
      <inkml:brushProperty name="height" value="0.025" units="cm"/>
      <inkml:brushProperty name="color" value="#004F8B"/>
    </inkml:brush>
  </inkml:definitions>
  <inkml:trace contextRef="#ctx0" brushRef="#br0">0 2846 24575,'1'-4'0,"-1"-1"0,1 0 0,0 1 0,0-1 0,0 0 0,0 1 0,1 0 0,0-1 0,0 1 0,0 0 0,3-5 0,34-42 0,-7 8 0,10-17 0,-26 38 0,-1 0 0,21-41 0,34-66 0,-37 71 0,9-7 0,-30 48 0,-1 0 0,0 0 0,-1-1 0,-1 0 0,12-36 0,-16 37 0,-3 3 0,2 1 0,-1 0 0,2 0 0,0 1 0,0-1 0,1 1 0,1 0 0,0 1 0,13-19 0,-5 13 0,8-7 0,-2-1 0,0-2 0,30-53 0,-45 71 0,1-1 0,0 1 0,0 0 0,9-8 0,3-5 0,12-8 0,-25 24 0,0 1 0,0-1 0,0 0 0,-1 0 0,0-1 0,7-11 0,-2-2 0,0 1 0,2 0 0,0 1 0,0 0 0,2 1 0,0 1 0,24-22 0,-14 18 0,-2-1 0,0-2 0,-2 0 0,0-1 0,-1-1 0,19-35 0,-31 49 0,1 1 0,-1 0 0,2 1 0,15-15 0,-14 14 0,0 0 0,-1 0 0,14-19 0,-4 1 0,37-41 0,-14 20 0,-36 41 0,0-2 0,-1 1 0,0-1 0,6-13 0,-8 15 0,1 0 0,0 0 0,0 0 0,0 0 0,1 1 0,0 0 0,10-10 0,24-18 0,-28 27 0,-1-1 0,1-1 0,-2 0 0,1 0 0,-1-1 0,-1 0 0,8-12 0,-7 6 0,0 1 0,2 0 0,0 1 0,20-22 0,-21 26 0,-2-1 0,13-18 0,11-16 0,70-95 0,-88 121 0,-9 13 0,0 1 0,0 0 0,1 1 0,0-1 0,1 1 0,-1 1 0,1-1 0,12-5 0,28-22 0,46-38 0,-66 52 0,0-2 0,33-32 0,-50 43 0,0 0 0,0 1 0,1 1 0,0 0 0,0 0 0,0 1 0,1 1 0,0 0 0,0 0 0,1 1 0,24-4 0,6 3 0,0 2 0,51 3 0,-70 0 0,577 1 0,-595-1 0,1 0 0,-1 0 0,0-1 0,0 0 0,0 0 0,0 0 0,-1-1 0,1 0 0,0 0 0,0-1 0,-1 0 0,0 0 0,7-4 0,-4 2 0,1 0 0,-1 1 0,1 0 0,0 1 0,0 0 0,0 1 0,1 0 0,-1 0 0,18 0 0,3 1 0,53 7 0,-25 7 0,-43-9 0,0 0 0,22 2 0,81-6 0,6 1 0,-114 0 0,0 1 0,0 1 0,-1 0 0,0 0 0,14 8 0,28 8 0,143 17 0,-184-34 0,-1 0 0,1 1 0,-1 0 0,0 1 0,12 6 0,-12-5 0,1-1 0,0 0 0,0 0 0,14 2 0,-11-2 0,0 0 0,0 0 0,-1 2 0,1-1 0,13 10 0,-12-7 0,1 0 0,0-2 0,21 7 0,42 0 0,-60-12 0,0 2 0,1 0 0,31 11 0,29 12 0,-57-21 0,1 2 0,-1 1 0,28 15 0,-18-4 0,89 44 0,-105-56 0,0-1 0,0-1 0,1 0 0,-1-1 0,34 2 0,-34-5 0,0 1 0,0 1 0,-1 1 0,1 0 0,-1 1 0,1 1 0,17 10 0,11 8 0,42 33 0,-5-4 0,-69-47 0,1 0 0,0-1 0,1 0 0,-1-1 0,1-1 0,26 3 0,19 5 0,-28-6 0,1-1 0,-1-1 0,47-3 0,31 2 0,-82 2 0,0 1 0,37 13 0,8 1 0,-28-9 0,-14-3 0,0-1 0,36 2 0,-40-6 0,36 9 0,-37-6 0,42 3 0,336-7 85,-192-3-1535,-189 2-5376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2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13" Type="http://schemas.openxmlformats.org/officeDocument/2006/relationships/image" Target="../media/image3.png"/><Relationship Id="rId3" Type="http://schemas.openxmlformats.org/officeDocument/2006/relationships/image" Target="../media/image214.png"/><Relationship Id="rId7" Type="http://schemas.openxmlformats.org/officeDocument/2006/relationships/image" Target="../media/image218.png"/><Relationship Id="rId12" Type="http://schemas.openxmlformats.org/officeDocument/2006/relationships/image" Target="../media/image223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11" Type="http://schemas.openxmlformats.org/officeDocument/2006/relationships/image" Target="../media/image222.png"/><Relationship Id="rId5" Type="http://schemas.openxmlformats.org/officeDocument/2006/relationships/image" Target="../media/image216.png"/><Relationship Id="rId10" Type="http://schemas.openxmlformats.org/officeDocument/2006/relationships/image" Target="../media/image2.png"/><Relationship Id="rId4" Type="http://schemas.openxmlformats.org/officeDocument/2006/relationships/image" Target="../media/image215.png"/><Relationship Id="rId9" Type="http://schemas.openxmlformats.org/officeDocument/2006/relationships/image" Target="../media/image2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1.png"/><Relationship Id="rId3" Type="http://schemas.openxmlformats.org/officeDocument/2006/relationships/image" Target="../media/image226.png"/><Relationship Id="rId7" Type="http://schemas.openxmlformats.org/officeDocument/2006/relationships/image" Target="../media/image4.png"/><Relationship Id="rId2" Type="http://schemas.openxmlformats.org/officeDocument/2006/relationships/image" Target="../media/image2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9.png"/><Relationship Id="rId5" Type="http://schemas.openxmlformats.org/officeDocument/2006/relationships/image" Target="../media/image228.png"/><Relationship Id="rId10" Type="http://schemas.openxmlformats.org/officeDocument/2006/relationships/image" Target="../media/image233.png"/><Relationship Id="rId4" Type="http://schemas.openxmlformats.org/officeDocument/2006/relationships/image" Target="../media/image227.png"/><Relationship Id="rId9" Type="http://schemas.openxmlformats.org/officeDocument/2006/relationships/image" Target="../media/image2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235.png"/><Relationship Id="rId7" Type="http://schemas.openxmlformats.org/officeDocument/2006/relationships/image" Target="../media/image239.png"/><Relationship Id="rId12" Type="http://schemas.openxmlformats.org/officeDocument/2006/relationships/image" Target="../media/image24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8.png"/><Relationship Id="rId11" Type="http://schemas.openxmlformats.org/officeDocument/2006/relationships/image" Target="../media/image243.png"/><Relationship Id="rId5" Type="http://schemas.openxmlformats.org/officeDocument/2006/relationships/image" Target="../media/image237.png"/><Relationship Id="rId10" Type="http://schemas.openxmlformats.org/officeDocument/2006/relationships/image" Target="../media/image242.png"/><Relationship Id="rId4" Type="http://schemas.openxmlformats.org/officeDocument/2006/relationships/image" Target="../media/image236.png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9.png"/><Relationship Id="rId13" Type="http://schemas.openxmlformats.org/officeDocument/2006/relationships/image" Target="../media/image253.png"/><Relationship Id="rId3" Type="http://schemas.openxmlformats.org/officeDocument/2006/relationships/image" Target="../media/image246.png"/><Relationship Id="rId7" Type="http://schemas.openxmlformats.org/officeDocument/2006/relationships/customXml" Target="../ink/ink9.xml"/><Relationship Id="rId12" Type="http://schemas.openxmlformats.org/officeDocument/2006/relationships/image" Target="../media/image252.png"/><Relationship Id="rId2" Type="http://schemas.openxmlformats.org/officeDocument/2006/relationships/image" Target="../media/image2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8.png"/><Relationship Id="rId11" Type="http://schemas.openxmlformats.org/officeDocument/2006/relationships/image" Target="../media/image251.png"/><Relationship Id="rId5" Type="http://schemas.openxmlformats.org/officeDocument/2006/relationships/customXml" Target="../ink/ink8.xml"/><Relationship Id="rId10" Type="http://schemas.openxmlformats.org/officeDocument/2006/relationships/image" Target="../media/image250.png"/><Relationship Id="rId4" Type="http://schemas.openxmlformats.org/officeDocument/2006/relationships/image" Target="../media/image7.png"/><Relationship Id="rId9" Type="http://schemas.openxmlformats.org/officeDocument/2006/relationships/customXml" Target="../ink/ink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55.png"/><Relationship Id="rId7" Type="http://schemas.openxmlformats.org/officeDocument/2006/relationships/image" Target="../media/image259.png"/><Relationship Id="rId12" Type="http://schemas.openxmlformats.org/officeDocument/2006/relationships/image" Target="../media/image26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8.png"/><Relationship Id="rId11" Type="http://schemas.openxmlformats.org/officeDocument/2006/relationships/image" Target="../media/image263.png"/><Relationship Id="rId5" Type="http://schemas.openxmlformats.org/officeDocument/2006/relationships/image" Target="../media/image257.png"/><Relationship Id="rId10" Type="http://schemas.openxmlformats.org/officeDocument/2006/relationships/image" Target="../media/image262.png"/><Relationship Id="rId4" Type="http://schemas.openxmlformats.org/officeDocument/2006/relationships/image" Target="../media/image256.png"/><Relationship Id="rId9" Type="http://schemas.openxmlformats.org/officeDocument/2006/relationships/image" Target="../media/image26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1.png"/><Relationship Id="rId3" Type="http://schemas.openxmlformats.org/officeDocument/2006/relationships/image" Target="../media/image266.png"/><Relationship Id="rId7" Type="http://schemas.openxmlformats.org/officeDocument/2006/relationships/image" Target="../media/image270.png"/><Relationship Id="rId2" Type="http://schemas.openxmlformats.org/officeDocument/2006/relationships/image" Target="../media/image2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9.png"/><Relationship Id="rId11" Type="http://schemas.openxmlformats.org/officeDocument/2006/relationships/image" Target="../media/image274.png"/><Relationship Id="rId5" Type="http://schemas.openxmlformats.org/officeDocument/2006/relationships/image" Target="../media/image268.png"/><Relationship Id="rId10" Type="http://schemas.openxmlformats.org/officeDocument/2006/relationships/image" Target="../media/image9.png"/><Relationship Id="rId4" Type="http://schemas.openxmlformats.org/officeDocument/2006/relationships/image" Target="../media/image267.png"/><Relationship Id="rId9" Type="http://schemas.openxmlformats.org/officeDocument/2006/relationships/image" Target="../media/image27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1.png"/><Relationship Id="rId3" Type="http://schemas.openxmlformats.org/officeDocument/2006/relationships/image" Target="../media/image276.png"/><Relationship Id="rId7" Type="http://schemas.openxmlformats.org/officeDocument/2006/relationships/image" Target="../media/image280.png"/><Relationship Id="rId2" Type="http://schemas.openxmlformats.org/officeDocument/2006/relationships/image" Target="../media/image2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9.png"/><Relationship Id="rId5" Type="http://schemas.openxmlformats.org/officeDocument/2006/relationships/image" Target="../media/image278.png"/><Relationship Id="rId10" Type="http://schemas.openxmlformats.org/officeDocument/2006/relationships/image" Target="../media/image283.png"/><Relationship Id="rId4" Type="http://schemas.openxmlformats.org/officeDocument/2006/relationships/image" Target="../media/image277.png"/><Relationship Id="rId9" Type="http://schemas.openxmlformats.org/officeDocument/2006/relationships/image" Target="../media/image28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9.png"/><Relationship Id="rId3" Type="http://schemas.openxmlformats.org/officeDocument/2006/relationships/image" Target="../media/image285.png"/><Relationship Id="rId7" Type="http://schemas.openxmlformats.org/officeDocument/2006/relationships/image" Target="../media/image28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7.png"/><Relationship Id="rId5" Type="http://schemas.openxmlformats.org/officeDocument/2006/relationships/image" Target="../media/image217.png"/><Relationship Id="rId4" Type="http://schemas.openxmlformats.org/officeDocument/2006/relationships/image" Target="../media/image286.png"/><Relationship Id="rId9" Type="http://schemas.openxmlformats.org/officeDocument/2006/relationships/image" Target="../media/image29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284.png"/><Relationship Id="rId18" Type="http://schemas.openxmlformats.org/officeDocument/2006/relationships/image" Target="../media/image14.png"/><Relationship Id="rId3" Type="http://schemas.openxmlformats.org/officeDocument/2006/relationships/customXml" Target="../ink/ink11.xml"/><Relationship Id="rId7" Type="http://schemas.openxmlformats.org/officeDocument/2006/relationships/customXml" Target="../ink/ink14.xml"/><Relationship Id="rId12" Type="http://schemas.openxmlformats.org/officeDocument/2006/relationships/customXml" Target="../ink/ink19.xml"/><Relationship Id="rId17" Type="http://schemas.openxmlformats.org/officeDocument/2006/relationships/image" Target="../media/image13.png"/><Relationship Id="rId2" Type="http://schemas.openxmlformats.org/officeDocument/2006/relationships/image" Target="../media/image29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.xml"/><Relationship Id="rId11" Type="http://schemas.openxmlformats.org/officeDocument/2006/relationships/customXml" Target="../ink/ink18.xml"/><Relationship Id="rId5" Type="http://schemas.openxmlformats.org/officeDocument/2006/relationships/customXml" Target="../ink/ink12.xml"/><Relationship Id="rId15" Type="http://schemas.openxmlformats.org/officeDocument/2006/relationships/image" Target="../media/image11.png"/><Relationship Id="rId10" Type="http://schemas.openxmlformats.org/officeDocument/2006/relationships/customXml" Target="../ink/ink17.xml"/><Relationship Id="rId19" Type="http://schemas.openxmlformats.org/officeDocument/2006/relationships/image" Target="../media/image15.png"/><Relationship Id="rId4" Type="http://schemas.openxmlformats.org/officeDocument/2006/relationships/image" Target="../media/image1100.png"/><Relationship Id="rId9" Type="http://schemas.openxmlformats.org/officeDocument/2006/relationships/customXml" Target="../ink/ink16.xml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4" Type="http://schemas.openxmlformats.org/officeDocument/2006/relationships/image" Target="../media/image1.png"/><Relationship Id="rId9" Type="http://schemas.openxmlformats.org/officeDocument/2006/relationships/image" Target="../media/image11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10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10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410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10.png"/><Relationship Id="rId9" Type="http://schemas.openxmlformats.org/officeDocument/2006/relationships/image" Target="../media/image1810.png"/><Relationship Id="rId1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13" Type="http://schemas.openxmlformats.org/officeDocument/2006/relationships/image" Target="../media/image128.png"/><Relationship Id="rId3" Type="http://schemas.openxmlformats.org/officeDocument/2006/relationships/image" Target="../media/image118.png"/><Relationship Id="rId7" Type="http://schemas.openxmlformats.org/officeDocument/2006/relationships/image" Target="../media/image122.png"/><Relationship Id="rId12" Type="http://schemas.openxmlformats.org/officeDocument/2006/relationships/image" Target="../media/image127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11" Type="http://schemas.openxmlformats.org/officeDocument/2006/relationships/image" Target="../media/image126.png"/><Relationship Id="rId5" Type="http://schemas.openxmlformats.org/officeDocument/2006/relationships/image" Target="../media/image120.png"/><Relationship Id="rId15" Type="http://schemas.openxmlformats.org/officeDocument/2006/relationships/image" Target="../media/image116.png"/><Relationship Id="rId10" Type="http://schemas.openxmlformats.org/officeDocument/2006/relationships/image" Target="../media/image125.png"/><Relationship Id="rId4" Type="http://schemas.openxmlformats.org/officeDocument/2006/relationships/image" Target="../media/image119.png"/><Relationship Id="rId9" Type="http://schemas.openxmlformats.org/officeDocument/2006/relationships/image" Target="../media/image124.png"/><Relationship Id="rId14" Type="http://schemas.openxmlformats.org/officeDocument/2006/relationships/image" Target="../media/image1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47.png"/><Relationship Id="rId3" Type="http://schemas.openxmlformats.org/officeDocument/2006/relationships/image" Target="../media/image132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6.png"/><Relationship Id="rId2" Type="http://schemas.openxmlformats.org/officeDocument/2006/relationships/image" Target="../media/image131.png"/><Relationship Id="rId16" Type="http://schemas.openxmlformats.org/officeDocument/2006/relationships/image" Target="../media/image145.png"/><Relationship Id="rId20" Type="http://schemas.openxmlformats.org/officeDocument/2006/relationships/image" Target="../media/image1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48.png"/><Relationship Id="rId4" Type="http://schemas.openxmlformats.org/officeDocument/2006/relationships/image" Target="../media/image133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png"/><Relationship Id="rId13" Type="http://schemas.openxmlformats.org/officeDocument/2006/relationships/image" Target="../media/image161.png"/><Relationship Id="rId3" Type="http://schemas.openxmlformats.org/officeDocument/2006/relationships/image" Target="../media/image151.png"/><Relationship Id="rId7" Type="http://schemas.openxmlformats.org/officeDocument/2006/relationships/image" Target="../media/image155.png"/><Relationship Id="rId12" Type="http://schemas.openxmlformats.org/officeDocument/2006/relationships/image" Target="../media/image16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4.png"/><Relationship Id="rId11" Type="http://schemas.openxmlformats.org/officeDocument/2006/relationships/image" Target="../media/image159.png"/><Relationship Id="rId5" Type="http://schemas.openxmlformats.org/officeDocument/2006/relationships/image" Target="../media/image153.png"/><Relationship Id="rId15" Type="http://schemas.openxmlformats.org/officeDocument/2006/relationships/image" Target="../media/image163.png"/><Relationship Id="rId10" Type="http://schemas.openxmlformats.org/officeDocument/2006/relationships/image" Target="../media/image158.png"/><Relationship Id="rId4" Type="http://schemas.openxmlformats.org/officeDocument/2006/relationships/image" Target="../media/image152.png"/><Relationship Id="rId9" Type="http://schemas.openxmlformats.org/officeDocument/2006/relationships/image" Target="../media/image157.png"/><Relationship Id="rId14" Type="http://schemas.openxmlformats.org/officeDocument/2006/relationships/image" Target="../media/image16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8" Type="http://schemas.openxmlformats.org/officeDocument/2006/relationships/customXml" Target="../ink/ink1.xml"/><Relationship Id="rId26" Type="http://schemas.openxmlformats.org/officeDocument/2006/relationships/customXml" Target="../ink/ink5.xml"/><Relationship Id="rId3" Type="http://schemas.openxmlformats.org/officeDocument/2006/relationships/image" Target="../media/image165.png"/><Relationship Id="rId21" Type="http://schemas.openxmlformats.org/officeDocument/2006/relationships/image" Target="../media/image176.png"/><Relationship Id="rId7" Type="http://schemas.openxmlformats.org/officeDocument/2006/relationships/image" Target="../media/image169.png"/><Relationship Id="rId17" Type="http://schemas.openxmlformats.org/officeDocument/2006/relationships/image" Target="../media/image174.png"/><Relationship Id="rId25" Type="http://schemas.openxmlformats.org/officeDocument/2006/relationships/image" Target="../media/image178.png"/><Relationship Id="rId2" Type="http://schemas.openxmlformats.org/officeDocument/2006/relationships/image" Target="../media/image164.png"/><Relationship Id="rId16" Type="http://schemas.openxmlformats.org/officeDocument/2006/relationships/image" Target="../media/image173.png"/><Relationship Id="rId20" Type="http://schemas.openxmlformats.org/officeDocument/2006/relationships/customXml" Target="../ink/ink2.xml"/><Relationship Id="rId29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24" Type="http://schemas.openxmlformats.org/officeDocument/2006/relationships/customXml" Target="../ink/ink4.xml"/><Relationship Id="rId32" Type="http://schemas.openxmlformats.org/officeDocument/2006/relationships/image" Target="../media/image182.png"/><Relationship Id="rId5" Type="http://schemas.openxmlformats.org/officeDocument/2006/relationships/image" Target="../media/image167.png"/><Relationship Id="rId15" Type="http://schemas.openxmlformats.org/officeDocument/2006/relationships/image" Target="../media/image52.png"/><Relationship Id="rId23" Type="http://schemas.openxmlformats.org/officeDocument/2006/relationships/image" Target="../media/image177.png"/><Relationship Id="rId28" Type="http://schemas.openxmlformats.org/officeDocument/2006/relationships/customXml" Target="../ink/ink6.xml"/><Relationship Id="rId10" Type="http://schemas.openxmlformats.org/officeDocument/2006/relationships/image" Target="../media/image172.png"/><Relationship Id="rId19" Type="http://schemas.openxmlformats.org/officeDocument/2006/relationships/image" Target="../media/image175.png"/><Relationship Id="rId31" Type="http://schemas.openxmlformats.org/officeDocument/2006/relationships/image" Target="../media/image181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Relationship Id="rId22" Type="http://schemas.openxmlformats.org/officeDocument/2006/relationships/customXml" Target="../ink/ink3.xml"/><Relationship Id="rId27" Type="http://schemas.openxmlformats.org/officeDocument/2006/relationships/image" Target="../media/image179.png"/><Relationship Id="rId30" Type="http://schemas.openxmlformats.org/officeDocument/2006/relationships/customXml" Target="../ink/ink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7" Type="http://schemas.openxmlformats.org/officeDocument/2006/relationships/image" Target="../media/image188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5" Type="http://schemas.openxmlformats.org/officeDocument/2006/relationships/image" Target="../media/image186.png"/><Relationship Id="rId4" Type="http://schemas.openxmlformats.org/officeDocument/2006/relationships/image" Target="../media/image18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5.png"/><Relationship Id="rId3" Type="http://schemas.openxmlformats.org/officeDocument/2006/relationships/image" Target="../media/image190.png"/><Relationship Id="rId7" Type="http://schemas.openxmlformats.org/officeDocument/2006/relationships/image" Target="../media/image194.png"/><Relationship Id="rId2" Type="http://schemas.openxmlformats.org/officeDocument/2006/relationships/image" Target="../media/image1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3.png"/><Relationship Id="rId11" Type="http://schemas.openxmlformats.org/officeDocument/2006/relationships/image" Target="../media/image198.png"/><Relationship Id="rId5" Type="http://schemas.openxmlformats.org/officeDocument/2006/relationships/image" Target="../media/image192.png"/><Relationship Id="rId10" Type="http://schemas.openxmlformats.org/officeDocument/2006/relationships/image" Target="../media/image197.png"/><Relationship Id="rId4" Type="http://schemas.openxmlformats.org/officeDocument/2006/relationships/image" Target="../media/image191.png"/><Relationship Id="rId9" Type="http://schemas.openxmlformats.org/officeDocument/2006/relationships/image" Target="../media/image19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png"/><Relationship Id="rId13" Type="http://schemas.openxmlformats.org/officeDocument/2006/relationships/image" Target="../media/image210.png"/><Relationship Id="rId3" Type="http://schemas.openxmlformats.org/officeDocument/2006/relationships/image" Target="../media/image200.png"/><Relationship Id="rId7" Type="http://schemas.openxmlformats.org/officeDocument/2006/relationships/image" Target="../media/image204.png"/><Relationship Id="rId12" Type="http://schemas.openxmlformats.org/officeDocument/2006/relationships/image" Target="../media/image209.png"/><Relationship Id="rId2" Type="http://schemas.openxmlformats.org/officeDocument/2006/relationships/image" Target="../media/image1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3.png"/><Relationship Id="rId11" Type="http://schemas.openxmlformats.org/officeDocument/2006/relationships/image" Target="../media/image208.png"/><Relationship Id="rId5" Type="http://schemas.openxmlformats.org/officeDocument/2006/relationships/image" Target="../media/image202.png"/><Relationship Id="rId10" Type="http://schemas.openxmlformats.org/officeDocument/2006/relationships/image" Target="../media/image207.png"/><Relationship Id="rId4" Type="http://schemas.openxmlformats.org/officeDocument/2006/relationships/image" Target="../media/image201.png"/><Relationship Id="rId9" Type="http://schemas.openxmlformats.org/officeDocument/2006/relationships/image" Target="../media/image2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372513-AA1F-4AE6-8932-FFF59F7EAE5C}"/>
              </a:ext>
            </a:extLst>
          </p:cNvPr>
          <p:cNvSpPr txBox="1"/>
          <p:nvPr/>
        </p:nvSpPr>
        <p:spPr>
          <a:xfrm>
            <a:off x="457200" y="152400"/>
            <a:ext cx="36576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653E8F3-163C-4117-97EC-17E9971DF0DE}"/>
                  </a:ext>
                </a:extLst>
              </p:cNvPr>
              <p:cNvSpPr txBox="1"/>
              <p:nvPr/>
            </p:nvSpPr>
            <p:spPr>
              <a:xfrm>
                <a:off x="457200" y="614065"/>
                <a:ext cx="7696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Now we know how to calculate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bar>
                  </m:oMath>
                </a14:m>
                <a:r>
                  <a:rPr lang="en-US" sz="1800" dirty="0"/>
                  <a:t>, mean number of occupants in a single-particle state for both types of particles – Fermions and Bosons, in terms of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&amp;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653E8F3-163C-4117-97EC-17E9971DF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14065"/>
                <a:ext cx="7696200" cy="646331"/>
              </a:xfrm>
              <a:prstGeom prst="rect">
                <a:avLst/>
              </a:prstGeom>
              <a:blipFill>
                <a:blip r:embed="rId2"/>
                <a:stretch>
                  <a:fillRect l="-633" t="-5660" r="-15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AD897F8-A908-4F6A-B6C6-1CC44B326484}"/>
              </a:ext>
            </a:extLst>
          </p:cNvPr>
          <p:cNvSpPr txBox="1"/>
          <p:nvPr/>
        </p:nvSpPr>
        <p:spPr>
          <a:xfrm>
            <a:off x="838200" y="1371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But, to apply this idea to a particular system, we still need the energies of all the microstates of all that system.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70718A-F7A1-4CA6-BA20-3F8110B2C6C9}"/>
              </a:ext>
            </a:extLst>
          </p:cNvPr>
          <p:cNvSpPr txBox="1"/>
          <p:nvPr/>
        </p:nvSpPr>
        <p:spPr>
          <a:xfrm>
            <a:off x="6477000" y="1371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The problem of </a:t>
            </a:r>
            <a:r>
              <a:rPr lang="en-US" sz="1800" b="1" dirty="0">
                <a:solidFill>
                  <a:srgbClr val="FF0000"/>
                </a:solidFill>
              </a:rPr>
              <a:t>Quantum Mechanics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DA37D-8E98-456C-884C-97EF7A23E2D7}"/>
              </a:ext>
            </a:extLst>
          </p:cNvPr>
          <p:cNvSpPr txBox="1"/>
          <p:nvPr/>
        </p:nvSpPr>
        <p:spPr>
          <a:xfrm>
            <a:off x="2286000" y="2000585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question can become extremely difficult in many cases.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19992F-3E7A-4A18-AB70-23E6F9CD1E66}"/>
              </a:ext>
            </a:extLst>
          </p:cNvPr>
          <p:cNvSpPr txBox="1"/>
          <p:nvPr/>
        </p:nvSpPr>
        <p:spPr>
          <a:xfrm>
            <a:off x="533400" y="246225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Mostly, we consider a particle in a box, where quantum wave functions are simple, and corresponding energies can be found relatively easily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78E9F1-62F3-403A-A48B-26DA0E962533}"/>
              </a:ext>
            </a:extLst>
          </p:cNvPr>
          <p:cNvSpPr txBox="1"/>
          <p:nvPr/>
        </p:nvSpPr>
        <p:spPr>
          <a:xfrm>
            <a:off x="1066800" y="3069688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Particles can be, for </a:t>
            </a:r>
            <a:r>
              <a:rPr lang="en-US" sz="1800" b="1" dirty="0"/>
              <a:t>example</a:t>
            </a:r>
            <a:r>
              <a:rPr lang="en-US" sz="1800" dirty="0"/>
              <a:t>,  electrons in a metal, neutrons in a neutron star, atoms in a fluid at low temperature, photons inside a hot oven or </a:t>
            </a:r>
            <a:r>
              <a:rPr lang="en-US" sz="1800" b="1" dirty="0"/>
              <a:t>phonons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3C1ABB-C86C-4B52-8724-132AE48AB1D3}"/>
              </a:ext>
            </a:extLst>
          </p:cNvPr>
          <p:cNvSpPr txBox="1"/>
          <p:nvPr/>
        </p:nvSpPr>
        <p:spPr>
          <a:xfrm>
            <a:off x="6172200" y="3791041"/>
            <a:ext cx="274320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 </a:t>
            </a:r>
            <a:r>
              <a:rPr lang="en-US" sz="1600" b="1" dirty="0"/>
              <a:t>phonon </a:t>
            </a:r>
            <a:r>
              <a:rPr lang="en-US" sz="1600" dirty="0"/>
              <a:t>is a quantized unit of vibrational energy in a solid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E851D4-7555-4588-8370-290C35298DEF}"/>
                  </a:ext>
                </a:extLst>
              </p:cNvPr>
              <p:cNvSpPr txBox="1"/>
              <p:nvPr/>
            </p:nvSpPr>
            <p:spPr>
              <a:xfrm>
                <a:off x="457200" y="4175792"/>
                <a:ext cx="57531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1</a:t>
                </a:r>
                <a:r>
                  <a:rPr lang="en-US" sz="1800" baseline="30000" dirty="0"/>
                  <a:t>st</a:t>
                </a:r>
                <a:r>
                  <a:rPr lang="en-US" sz="1800" dirty="0"/>
                  <a:t> thing we need is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      so that we can decide if particles are Fermions or Bosons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E851D4-7555-4588-8370-290C35298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75792"/>
                <a:ext cx="5753100" cy="646331"/>
              </a:xfrm>
              <a:prstGeom prst="rect">
                <a:avLst/>
              </a:prstGeom>
              <a:blipFill>
                <a:blip r:embed="rId3"/>
                <a:stretch>
                  <a:fillRect l="-847" t="-4717" r="-169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A6D627D-1490-4EBB-9846-37F30EE6E542}"/>
              </a:ext>
            </a:extLst>
          </p:cNvPr>
          <p:cNvSpPr txBox="1"/>
          <p:nvPr/>
        </p:nvSpPr>
        <p:spPr>
          <a:xfrm>
            <a:off x="342900" y="4988659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An important application of quantum mechanics and Fermi-Dirac statistics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2651F3-5B74-4BD2-BCB8-2B5B05246C22}"/>
              </a:ext>
            </a:extLst>
          </p:cNvPr>
          <p:cNvSpPr txBox="1"/>
          <p:nvPr/>
        </p:nvSpPr>
        <p:spPr>
          <a:xfrm>
            <a:off x="5067300" y="5486400"/>
            <a:ext cx="24765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Degenerate Fermi Gas</a:t>
            </a:r>
          </a:p>
        </p:txBody>
      </p:sp>
    </p:spTree>
    <p:extLst>
      <p:ext uri="{BB962C8B-B14F-4D97-AF65-F5344CB8AC3E}">
        <p14:creationId xmlns:p14="http://schemas.microsoft.com/office/powerpoint/2010/main" val="3288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 animBg="1"/>
      <p:bldP spid="12" grpId="0"/>
      <p:bldP spid="13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5C31C2-BC9A-452B-8526-FF4A4FC576BD}"/>
              </a:ext>
            </a:extLst>
          </p:cNvPr>
          <p:cNvSpPr txBox="1"/>
          <p:nvPr/>
        </p:nvSpPr>
        <p:spPr>
          <a:xfrm>
            <a:off x="914400" y="285135"/>
            <a:ext cx="33528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Black Body Radiation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4BF8D-A3B5-4C62-91AB-B70CFCAF6B9C}"/>
              </a:ext>
            </a:extLst>
          </p:cNvPr>
          <p:cNvSpPr txBox="1"/>
          <p:nvPr/>
        </p:nvSpPr>
        <p:spPr>
          <a:xfrm>
            <a:off x="4419600" y="285135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Another application of quantum statistics or grand canonical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1F2659-7EFA-4A7D-BE2E-321939780723}"/>
              </a:ext>
            </a:extLst>
          </p:cNvPr>
          <p:cNvSpPr txBox="1"/>
          <p:nvPr/>
        </p:nvSpPr>
        <p:spPr>
          <a:xfrm>
            <a:off x="762000" y="931466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Consider electromagnetic radiation inside a box at a given temperature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173A72-24CD-4049-8F88-CCF273479271}"/>
              </a:ext>
            </a:extLst>
          </p:cNvPr>
          <p:cNvSpPr txBox="1"/>
          <p:nvPr/>
        </p:nvSpPr>
        <p:spPr>
          <a:xfrm>
            <a:off x="533400" y="1316547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Classical 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09AC74-A313-4902-BCE6-015F939587E5}"/>
              </a:ext>
            </a:extLst>
          </p:cNvPr>
          <p:cNvSpPr txBox="1"/>
          <p:nvPr/>
        </p:nvSpPr>
        <p:spPr>
          <a:xfrm>
            <a:off x="3429000" y="1363074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 M radiation are continuous field.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4FAF52C-E7EA-44B6-AB1D-BEF1AEA80C6C}"/>
                  </a:ext>
                </a:extLst>
              </p:cNvPr>
              <p:cNvSpPr txBox="1"/>
              <p:nvPr/>
            </p:nvSpPr>
            <p:spPr>
              <a:xfrm>
                <a:off x="838200" y="1716657"/>
                <a:ext cx="6629400" cy="738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In a box, we can think of standing waves pattern. Each wave behaves as a hormonic oscillator with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4FAF52C-E7EA-44B6-AB1D-BEF1AEA80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716657"/>
                <a:ext cx="6629400" cy="738472"/>
              </a:xfrm>
              <a:prstGeom prst="rect">
                <a:avLst/>
              </a:prstGeom>
              <a:blipFill>
                <a:blip r:embed="rId2"/>
                <a:stretch>
                  <a:fillRect l="-828" t="-4959" b="-4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EE6288-C947-4F89-A7E4-9293CAA50E46}"/>
                  </a:ext>
                </a:extLst>
              </p:cNvPr>
              <p:cNvSpPr txBox="1"/>
              <p:nvPr/>
            </p:nvSpPr>
            <p:spPr>
              <a:xfrm>
                <a:off x="838200" y="2455129"/>
                <a:ext cx="6172200" cy="1323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Since EM radiation are transverse waves</a:t>
                </a:r>
              </a:p>
              <a:p>
                <a:r>
                  <a:rPr lang="en-US" sz="1800" dirty="0"/>
                  <a:t> </a:t>
                </a:r>
                <a:r>
                  <a:rPr lang="en-US" sz="1800" dirty="0">
                    <a:sym typeface="Wingdings" panose="05000000000000000000" pitchFamily="2" charset="2"/>
                  </a:rPr>
                  <a:t> each standing wave has 2 degrees of freedom and each</a:t>
                </a:r>
              </a:p>
              <a:p>
                <a:r>
                  <a:rPr lang="en-US" sz="1800" dirty="0">
                    <a:sym typeface="Wingdings" panose="05000000000000000000" pitchFamily="2" charset="2"/>
                  </a:rPr>
                  <a:t>  each has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𝐸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𝑓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Since total number of oscillators are infinite </a:t>
                </a:r>
                <a:r>
                  <a:rPr lang="en-US" sz="18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𝐸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→∞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EE6288-C947-4F89-A7E4-9293CAA50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55129"/>
                <a:ext cx="6172200" cy="1323504"/>
              </a:xfrm>
              <a:prstGeom prst="rect">
                <a:avLst/>
              </a:prstGeom>
              <a:blipFill>
                <a:blip r:embed="rId3"/>
                <a:stretch>
                  <a:fillRect l="-889" t="-2765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CBD378B-DDF3-4384-B137-C20965A0FDC9}"/>
              </a:ext>
            </a:extLst>
          </p:cNvPr>
          <p:cNvSpPr txBox="1"/>
          <p:nvPr/>
        </p:nvSpPr>
        <p:spPr>
          <a:xfrm>
            <a:off x="914400" y="3778633"/>
            <a:ext cx="2873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Experimentally this is </a:t>
            </a:r>
            <a:r>
              <a:rPr lang="en-US" sz="1800" b="1" dirty="0"/>
              <a:t>wrong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567C3C-9911-40BA-9E32-1EBF35334EA3}"/>
              </a:ext>
            </a:extLst>
          </p:cNvPr>
          <p:cNvSpPr txBox="1"/>
          <p:nvPr/>
        </p:nvSpPr>
        <p:spPr>
          <a:xfrm>
            <a:off x="1295400" y="4702841"/>
            <a:ext cx="4599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disagreement between classical theory and experiment is called </a:t>
            </a:r>
            <a:r>
              <a:rPr lang="en-US" sz="1800" b="1" dirty="0"/>
              <a:t>Ultraviolet Catastrophe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89043A-B885-4C12-8632-26F8E69CF39B}"/>
              </a:ext>
            </a:extLst>
          </p:cNvPr>
          <p:cNvSpPr txBox="1"/>
          <p:nvPr/>
        </p:nvSpPr>
        <p:spPr>
          <a:xfrm>
            <a:off x="996129" y="5494926"/>
            <a:ext cx="6313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solution is in quantum mechanics – </a:t>
            </a:r>
            <a:r>
              <a:rPr lang="en-US" sz="1800" b="1" dirty="0"/>
              <a:t>Planck’s distribution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0EB6DA-01FC-4580-B6ED-E11659837B51}"/>
              </a:ext>
            </a:extLst>
          </p:cNvPr>
          <p:cNvSpPr txBox="1"/>
          <p:nvPr/>
        </p:nvSpPr>
        <p:spPr>
          <a:xfrm>
            <a:off x="2351138" y="6009900"/>
            <a:ext cx="287347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EM radiation are quantized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D873CD-62D5-4F9F-8621-E6E6D8A775A0}"/>
              </a:ext>
            </a:extLst>
          </p:cNvPr>
          <p:cNvSpPr txBox="1"/>
          <p:nvPr/>
        </p:nvSpPr>
        <p:spPr>
          <a:xfrm>
            <a:off x="2652864" y="4056510"/>
            <a:ext cx="519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Spectrum of a blackbody radiation does not contain short wavelength (high frequency) and energy is finite</a:t>
            </a:r>
          </a:p>
        </p:txBody>
      </p:sp>
    </p:spTree>
    <p:extLst>
      <p:ext uri="{BB962C8B-B14F-4D97-AF65-F5344CB8AC3E}">
        <p14:creationId xmlns:p14="http://schemas.microsoft.com/office/powerpoint/2010/main" val="56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D87DC4-4914-4E32-8E77-81394A885F49}"/>
              </a:ext>
            </a:extLst>
          </p:cNvPr>
          <p:cNvSpPr txBox="1"/>
          <p:nvPr/>
        </p:nvSpPr>
        <p:spPr>
          <a:xfrm>
            <a:off x="914400" y="285135"/>
            <a:ext cx="33528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Black Body Radiation cont.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0B3807-3915-4669-A67C-BF8D6CEB05C8}"/>
              </a:ext>
            </a:extLst>
          </p:cNvPr>
          <p:cNvSpPr txBox="1"/>
          <p:nvPr/>
        </p:nvSpPr>
        <p:spPr>
          <a:xfrm>
            <a:off x="4724400" y="285135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Quantum Considerations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ACC592-3173-4B7F-9E48-69A8423811B7}"/>
                  </a:ext>
                </a:extLst>
              </p:cNvPr>
              <p:cNvSpPr txBox="1"/>
              <p:nvPr/>
            </p:nvSpPr>
            <p:spPr>
              <a:xfrm>
                <a:off x="879987" y="838200"/>
                <a:ext cx="723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energy of a harmonic Oscillator is quantized,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h𝑓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⋯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ACC592-3173-4B7F-9E48-69A842381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987" y="838200"/>
                <a:ext cx="7239000" cy="369332"/>
              </a:xfrm>
              <a:prstGeom prst="rect">
                <a:avLst/>
              </a:prstGeom>
              <a:blipFill>
                <a:blip r:embed="rId2"/>
                <a:stretch>
                  <a:fillRect l="-673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557CB5C-D26D-46FD-AEC6-6C04E8707D39}"/>
              </a:ext>
            </a:extLst>
          </p:cNvPr>
          <p:cNvSpPr txBox="1"/>
          <p:nvPr/>
        </p:nvSpPr>
        <p:spPr>
          <a:xfrm>
            <a:off x="879987" y="1371600"/>
            <a:ext cx="506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Using Boltzmann statistics, the partition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858C6C-2E02-44EB-AAC9-C29DAFD069D6}"/>
                  </a:ext>
                </a:extLst>
              </p:cNvPr>
              <p:cNvSpPr txBox="1"/>
              <p:nvPr/>
            </p:nvSpPr>
            <p:spPr>
              <a:xfrm>
                <a:off x="1676400" y="1828800"/>
                <a:ext cx="35052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858C6C-2E02-44EB-AAC9-C29DAFD0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828800"/>
                <a:ext cx="3505200" cy="3929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202B59-59B4-4425-BD6A-C2118D8C3E70}"/>
                  </a:ext>
                </a:extLst>
              </p:cNvPr>
              <p:cNvSpPr txBox="1"/>
              <p:nvPr/>
            </p:nvSpPr>
            <p:spPr>
              <a:xfrm>
                <a:off x="5486400" y="1792467"/>
                <a:ext cx="1981200" cy="48494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>
                    <a:sym typeface="Wingdings" panose="05000000000000000000" pitchFamily="2" charset="2"/>
                  </a:rPr>
                  <a:t>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h𝑓</m:t>
                            </m:r>
                          </m:sup>
                        </m:sSup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202B59-59B4-4425-BD6A-C2118D8C3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792467"/>
                <a:ext cx="1981200" cy="484941"/>
              </a:xfrm>
              <a:prstGeom prst="rect">
                <a:avLst/>
              </a:prstGeom>
              <a:blipFill>
                <a:blip r:embed="rId4"/>
                <a:stretch>
                  <a:fillRect l="-2141" b="-487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87749B-D443-48AC-8A12-F23A24539879}"/>
                  </a:ext>
                </a:extLst>
              </p:cNvPr>
              <p:cNvSpPr txBox="1"/>
              <p:nvPr/>
            </p:nvSpPr>
            <p:spPr>
              <a:xfrm>
                <a:off x="1714500" y="2400768"/>
                <a:ext cx="30099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US" sz="1800" dirty="0"/>
                  <a:t>                 </a:t>
                </a:r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87749B-D443-48AC-8A12-F23A24539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2400768"/>
                <a:ext cx="3009900" cy="533351"/>
              </a:xfrm>
              <a:prstGeom prst="rect">
                <a:avLst/>
              </a:prstGeom>
              <a:blipFill>
                <a:blip r:embed="rId5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3B67BC-7DB3-4FCF-99AF-8401D1B711B8}"/>
                  </a:ext>
                </a:extLst>
              </p:cNvPr>
              <p:cNvSpPr txBox="1"/>
              <p:nvPr/>
            </p:nvSpPr>
            <p:spPr>
              <a:xfrm>
                <a:off x="4499487" y="2297684"/>
                <a:ext cx="1672713" cy="63575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h𝑓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3B67BC-7DB3-4FCF-99AF-8401D1B71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487" y="2297684"/>
                <a:ext cx="1672713" cy="6357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167328A-5C11-43A5-9187-0CBE3A908B29}"/>
              </a:ext>
            </a:extLst>
          </p:cNvPr>
          <p:cNvSpPr txBox="1"/>
          <p:nvPr/>
        </p:nvSpPr>
        <p:spPr>
          <a:xfrm>
            <a:off x="1066800" y="3048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Since </a:t>
            </a:r>
            <a:r>
              <a:rPr lang="en-US" sz="1800" i="1" dirty="0"/>
              <a:t>E</a:t>
            </a:r>
            <a:r>
              <a:rPr lang="en-US" sz="1800" dirty="0"/>
              <a:t> is in the units of </a:t>
            </a:r>
            <a:r>
              <a:rPr lang="en-US" sz="1800" i="1" dirty="0"/>
              <a:t>hf</a:t>
            </a:r>
            <a:r>
              <a:rPr lang="en-US" sz="1800" dirty="0"/>
              <a:t>,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DB2E8F7-890E-4E91-A845-2FF2482576D6}"/>
                  </a:ext>
                </a:extLst>
              </p:cNvPr>
              <p:cNvSpPr txBox="1"/>
              <p:nvPr/>
            </p:nvSpPr>
            <p:spPr>
              <a:xfrm>
                <a:off x="1600200" y="3351512"/>
                <a:ext cx="5486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can say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𝐴𝑣𝑒𝑟𝑎𝑔𝑒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#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𝑢𝑛𝑖𝑡𝑠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h𝑓</m:t>
                    </m:r>
                  </m:oMath>
                </a14:m>
                <a:r>
                  <a:rPr lang="en-US" sz="1800" dirty="0"/>
                  <a:t>  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DB2E8F7-890E-4E91-A845-2FF2482576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351512"/>
                <a:ext cx="5486400" cy="400110"/>
              </a:xfrm>
              <a:prstGeom prst="rect">
                <a:avLst/>
              </a:prstGeom>
              <a:blipFill>
                <a:blip r:embed="rId7"/>
                <a:stretch>
                  <a:fillRect l="-1000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FC2734D-5762-4C26-AACE-1C15398D494E}"/>
                  </a:ext>
                </a:extLst>
              </p:cNvPr>
              <p:cNvSpPr txBox="1"/>
              <p:nvPr/>
            </p:nvSpPr>
            <p:spPr>
              <a:xfrm>
                <a:off x="1295400" y="3846511"/>
                <a:ext cx="3276600" cy="493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Therefore, </a:t>
                </a:r>
                <a:r>
                  <a:rPr lang="en-US" sz="1800" dirty="0"/>
                  <a:t>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h𝑓</m:t>
                        </m:r>
                      </m:num>
                      <m:den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h𝑓</m:t>
                            </m:r>
                          </m:sup>
                        </m:s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1800" dirty="0"/>
                  <a:t>     </a:t>
                </a:r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FC2734D-5762-4C26-AACE-1C15398D4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46511"/>
                <a:ext cx="3276600" cy="493981"/>
              </a:xfrm>
              <a:prstGeom prst="rect">
                <a:avLst/>
              </a:prstGeom>
              <a:blipFill>
                <a:blip r:embed="rId8"/>
                <a:stretch>
                  <a:fillRect l="-1676" r="-1304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1B9A5E-34C2-437E-9E30-F7BD3EB77288}"/>
                  </a:ext>
                </a:extLst>
              </p:cNvPr>
              <p:cNvSpPr txBox="1"/>
              <p:nvPr/>
            </p:nvSpPr>
            <p:spPr>
              <a:xfrm>
                <a:off x="4575687" y="3846511"/>
                <a:ext cx="1672713" cy="4849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h𝑓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1800" dirty="0"/>
                  <a:t>  OR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41B9A5E-34C2-437E-9E30-F7BD3EB77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687" y="3846511"/>
                <a:ext cx="1672713" cy="484941"/>
              </a:xfrm>
              <a:prstGeom prst="rect">
                <a:avLst/>
              </a:prstGeom>
              <a:blipFill>
                <a:blip r:embed="rId9"/>
                <a:stretch>
                  <a:fillRect r="-2190" b="-62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644F53-3150-499F-8B7C-06DF2B045868}"/>
                  </a:ext>
                </a:extLst>
              </p:cNvPr>
              <p:cNvSpPr txBox="1"/>
              <p:nvPr/>
            </p:nvSpPr>
            <p:spPr>
              <a:xfrm>
                <a:off x="6250243" y="3779537"/>
                <a:ext cx="1672713" cy="61888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h𝑓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F644F53-3150-499F-8B7C-06DF2B045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243" y="3779537"/>
                <a:ext cx="1672713" cy="618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45E41CB-799C-48B6-8E67-91CE1CAAAFD8}"/>
              </a:ext>
            </a:extLst>
          </p:cNvPr>
          <p:cNvSpPr txBox="1"/>
          <p:nvPr/>
        </p:nvSpPr>
        <p:spPr>
          <a:xfrm>
            <a:off x="6591300" y="440589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Planck’s distribution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81BFDA-3213-45D0-A773-A2EB5ADB132B}"/>
              </a:ext>
            </a:extLst>
          </p:cNvPr>
          <p:cNvSpPr txBox="1"/>
          <p:nvPr/>
        </p:nvSpPr>
        <p:spPr>
          <a:xfrm>
            <a:off x="5975555" y="476123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Average number of photons coming out of an oscillator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CBDDEE-9706-46BA-836C-186BA6CA7072}"/>
              </a:ext>
            </a:extLst>
          </p:cNvPr>
          <p:cNvSpPr txBox="1"/>
          <p:nvPr/>
        </p:nvSpPr>
        <p:spPr>
          <a:xfrm>
            <a:off x="879987" y="4493313"/>
            <a:ext cx="4377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Compare it with </a:t>
            </a:r>
            <a:r>
              <a:rPr lang="en-US" sz="1800" b="1" dirty="0"/>
              <a:t>Bose-Einstein</a:t>
            </a:r>
            <a:r>
              <a:rPr lang="en-US" sz="1800" dirty="0"/>
              <a:t>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4E295B-43F3-4D66-ADDF-1DC0E31B6D79}"/>
                  </a:ext>
                </a:extLst>
              </p:cNvPr>
              <p:cNvSpPr txBox="1"/>
              <p:nvPr/>
            </p:nvSpPr>
            <p:spPr>
              <a:xfrm>
                <a:off x="1295400" y="4825726"/>
                <a:ext cx="2038349" cy="795346"/>
              </a:xfrm>
              <a:prstGeom prst="rect">
                <a:avLst/>
              </a:prstGeom>
              <a:noFill/>
              <a:ln w="158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𝐵𝐸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4E295B-43F3-4D66-ADDF-1DC0E31B6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25726"/>
                <a:ext cx="2038349" cy="7953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58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648B963-3B04-4989-8205-44F216160311}"/>
                  </a:ext>
                </a:extLst>
              </p:cNvPr>
              <p:cNvSpPr txBox="1"/>
              <p:nvPr/>
            </p:nvSpPr>
            <p:spPr>
              <a:xfrm>
                <a:off x="685800" y="5686500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ea typeface="Cambria Math" panose="02040503050406030204" pitchFamily="18" charset="0"/>
                  </a:rPr>
                  <a:t>Same if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&amp;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648B963-3B04-4989-8205-44F216160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686500"/>
                <a:ext cx="2819400" cy="369332"/>
              </a:xfrm>
              <a:prstGeom prst="rect">
                <a:avLst/>
              </a:prstGeom>
              <a:blipFill>
                <a:blip r:embed="rId12"/>
                <a:stretch>
                  <a:fillRect l="-194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B9345CD-0564-42B5-A4A6-EC0C4FF9CE11}"/>
                  </a:ext>
                </a:extLst>
              </p:cNvPr>
              <p:cNvSpPr txBox="1"/>
              <p:nvPr/>
            </p:nvSpPr>
            <p:spPr>
              <a:xfrm>
                <a:off x="3429000" y="5775268"/>
                <a:ext cx="3134032" cy="3693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/>
                  <a:t>Photons are Bosons with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B9345CD-0564-42B5-A4A6-EC0C4FF9C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775268"/>
                <a:ext cx="3134032" cy="369332"/>
              </a:xfrm>
              <a:prstGeom prst="rect">
                <a:avLst/>
              </a:prstGeom>
              <a:blipFill>
                <a:blip r:embed="rId13"/>
                <a:stretch>
                  <a:fillRect l="-58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76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2" grpId="0" animBg="1"/>
      <p:bldP spid="13" grpId="0"/>
      <p:bldP spid="14" grpId="0" animBg="1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113CE76-D692-4139-8C48-4ACDFCA0FFF8}"/>
              </a:ext>
            </a:extLst>
          </p:cNvPr>
          <p:cNvSpPr txBox="1"/>
          <p:nvPr/>
        </p:nvSpPr>
        <p:spPr>
          <a:xfrm>
            <a:off x="838200" y="228600"/>
            <a:ext cx="33528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Black Body Radiation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124620F-9F50-44A6-BB28-6B1D0874FB96}"/>
                  </a:ext>
                </a:extLst>
              </p:cNvPr>
              <p:cNvSpPr txBox="1"/>
              <p:nvPr/>
            </p:nvSpPr>
            <p:spPr>
              <a:xfrm>
                <a:off x="5867400" y="232009"/>
                <a:ext cx="1672713" cy="61888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h𝑓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124620F-9F50-44A6-BB28-6B1D0874F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32009"/>
                <a:ext cx="1672713" cy="618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11F77E0-60BA-4491-8D20-45B08D1BA9C2}"/>
              </a:ext>
            </a:extLst>
          </p:cNvPr>
          <p:cNvSpPr txBox="1"/>
          <p:nvPr/>
        </p:nvSpPr>
        <p:spPr>
          <a:xfrm>
            <a:off x="609600" y="880393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Short wavelength or high 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FA8DD2-3AF2-4D70-9046-3793FEE562EB}"/>
                  </a:ext>
                </a:extLst>
              </p:cNvPr>
              <p:cNvSpPr txBox="1"/>
              <p:nvPr/>
            </p:nvSpPr>
            <p:spPr>
              <a:xfrm>
                <a:off x="1676400" y="1171702"/>
                <a:ext cx="2133600" cy="659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BFA8DD2-3AF2-4D70-9046-3793FEE56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171702"/>
                <a:ext cx="2133600" cy="6594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8F0C21-A8E5-4D27-BEDF-39A6F8158FDB}"/>
                  </a:ext>
                </a:extLst>
              </p:cNvPr>
              <p:cNvSpPr txBox="1"/>
              <p:nvPr/>
            </p:nvSpPr>
            <p:spPr>
              <a:xfrm>
                <a:off x="3657600" y="1304910"/>
                <a:ext cx="22098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h𝑓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≫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8F0C21-A8E5-4D27-BEDF-39A6F8158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304910"/>
                <a:ext cx="2209800" cy="392993"/>
              </a:xfrm>
              <a:prstGeom prst="rect">
                <a:avLst/>
              </a:prstGeom>
              <a:blipFill>
                <a:blip r:embed="rId4"/>
                <a:stretch>
                  <a:fillRect l="-2204"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58C09B-6339-475B-8204-CC3AE9265F63}"/>
                  </a:ext>
                </a:extLst>
              </p:cNvPr>
              <p:cNvSpPr txBox="1"/>
              <p:nvPr/>
            </p:nvSpPr>
            <p:spPr>
              <a:xfrm>
                <a:off x="838200" y="1823259"/>
                <a:ext cx="3276600" cy="4950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Hence,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ba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𝑃𝑙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h𝑓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h𝑐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58C09B-6339-475B-8204-CC3AE9265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3259"/>
                <a:ext cx="3276600" cy="495007"/>
              </a:xfrm>
              <a:prstGeom prst="rect">
                <a:avLst/>
              </a:prstGeom>
              <a:blipFill>
                <a:blip r:embed="rId5"/>
                <a:stretch>
                  <a:fillRect l="-1676" b="-172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A65957-DD3D-4C42-A1DE-561F56198204}"/>
                  </a:ext>
                </a:extLst>
              </p:cNvPr>
              <p:cNvSpPr txBox="1"/>
              <p:nvPr/>
            </p:nvSpPr>
            <p:spPr>
              <a:xfrm>
                <a:off x="4343400" y="1912984"/>
                <a:ext cx="2895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When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1800" dirty="0"/>
                  <a:t> is small,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ba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𝑃𝑙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A65957-DD3D-4C42-A1DE-561F561982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912984"/>
                <a:ext cx="2895600" cy="369332"/>
              </a:xfrm>
              <a:prstGeom prst="rect">
                <a:avLst/>
              </a:prstGeom>
              <a:blipFill>
                <a:blip r:embed="rId6"/>
                <a:stretch>
                  <a:fillRect l="-189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D2C4601-A5C6-4CE8-9C5A-AEC3FA9FC086}"/>
              </a:ext>
            </a:extLst>
          </p:cNvPr>
          <p:cNvSpPr txBox="1"/>
          <p:nvPr/>
        </p:nvSpPr>
        <p:spPr>
          <a:xfrm>
            <a:off x="1656735" y="2436019"/>
            <a:ext cx="619186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We say shorter wavelength photons (UV photons) are frozen out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E3C5E01-9283-468D-9E47-5142C392912F}"/>
                  </a:ext>
                </a:extLst>
              </p:cNvPr>
              <p:cNvSpPr txBox="1"/>
              <p:nvPr/>
            </p:nvSpPr>
            <p:spPr>
              <a:xfrm>
                <a:off x="609599" y="2971800"/>
                <a:ext cx="7239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ba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𝑃𝑙</m:t>
                        </m:r>
                      </m:sub>
                    </m:sSub>
                  </m:oMath>
                </a14:m>
                <a:r>
                  <a:rPr lang="en-US" sz="1800" dirty="0"/>
                  <a:t>  tells us number of photons in single mode (single-particle energy state)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E3C5E01-9283-468D-9E47-5142C39291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2971800"/>
                <a:ext cx="7239001" cy="369332"/>
              </a:xfrm>
              <a:prstGeom prst="rect">
                <a:avLst/>
              </a:prstGeom>
              <a:blipFill>
                <a:blip r:embed="rId7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BB80187-5413-4D25-83C0-4F97D1674BA2}"/>
              </a:ext>
            </a:extLst>
          </p:cNvPr>
          <p:cNvSpPr txBox="1"/>
          <p:nvPr/>
        </p:nvSpPr>
        <p:spPr>
          <a:xfrm>
            <a:off x="457200" y="3466807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Total Number of photons </a:t>
            </a:r>
            <a:r>
              <a:rPr lang="en-US" sz="1800" dirty="0"/>
              <a:t>in a box (or cavity)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817D7D-DBF6-4869-A566-EC8C22D42912}"/>
                  </a:ext>
                </a:extLst>
              </p:cNvPr>
              <p:cNvSpPr txBox="1"/>
              <p:nvPr/>
            </p:nvSpPr>
            <p:spPr>
              <a:xfrm>
                <a:off x="808703" y="3914692"/>
                <a:ext cx="2971800" cy="826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bar>
                                <m:barPr>
                                  <m:pos m:val="top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ba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𝑃𝑙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B817D7D-DBF6-4869-A566-EC8C22D42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703" y="3914692"/>
                <a:ext cx="2971800" cy="8265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0F21B52-2F3A-4BD6-8BCB-6D388F629C28}"/>
              </a:ext>
            </a:extLst>
          </p:cNvPr>
          <p:cNvSpPr txBox="1"/>
          <p:nvPr/>
        </p:nvSpPr>
        <p:spPr>
          <a:xfrm>
            <a:off x="4495800" y="404819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Since photons have 2 states of polarization (being transverse waves)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76A73D1-7FD4-45AE-9683-A51A878F0958}"/>
                  </a:ext>
                </a:extLst>
              </p:cNvPr>
              <p:cNvSpPr txBox="1"/>
              <p:nvPr/>
            </p:nvSpPr>
            <p:spPr>
              <a:xfrm>
                <a:off x="457200" y="5022433"/>
                <a:ext cx="2971800" cy="826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76A73D1-7FD4-45AE-9683-A51A878F0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022433"/>
                <a:ext cx="2971800" cy="826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6FCA0C-FEFA-4B99-AFEA-86D49141559C}"/>
                  </a:ext>
                </a:extLst>
              </p:cNvPr>
              <p:cNvSpPr txBox="1"/>
              <p:nvPr/>
            </p:nvSpPr>
            <p:spPr>
              <a:xfrm>
                <a:off x="3352800" y="4876800"/>
                <a:ext cx="5715000" cy="1103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800" dirty="0"/>
                  <a:t>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800" dirty="0"/>
                  <a:t>, consider 1-D box of length L (standing waves)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800" dirty="0"/>
                  <a:t>, 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1800" dirty="0"/>
                  <a:t>  </a:t>
                </a:r>
                <a:r>
                  <a:rPr lang="en-US" sz="18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6FCA0C-FEFA-4B99-AFEA-86D4914155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876800"/>
                <a:ext cx="5715000" cy="1103507"/>
              </a:xfrm>
              <a:prstGeom prst="rect">
                <a:avLst/>
              </a:prstGeom>
              <a:blipFill>
                <a:blip r:embed="rId10"/>
                <a:stretch>
                  <a:fillRect l="-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04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75F610-54AB-44CA-8BE4-929337874168}"/>
                  </a:ext>
                </a:extLst>
              </p:cNvPr>
              <p:cNvSpPr txBox="1"/>
              <p:nvPr/>
            </p:nvSpPr>
            <p:spPr>
              <a:xfrm>
                <a:off x="5334000" y="5638800"/>
                <a:ext cx="3441905" cy="923330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prstDash val="lgDashDot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Inside a cavity (box), number of photons are not constant – they are absorbed and reemitted </a:t>
                </a:r>
                <a:r>
                  <a:rPr lang="en-US" sz="18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𝑑𝑁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75F610-54AB-44CA-8BE4-9293378741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638800"/>
                <a:ext cx="3441905" cy="923330"/>
              </a:xfrm>
              <a:prstGeom prst="rect">
                <a:avLst/>
              </a:prstGeom>
              <a:blipFill>
                <a:blip r:embed="rId2"/>
                <a:stretch>
                  <a:fillRect l="-1235" t="-2614" r="-705" b="-9150"/>
                </a:stretch>
              </a:blipFill>
              <a:ln w="12700">
                <a:solidFill>
                  <a:schemeClr val="accent1"/>
                </a:solidFill>
                <a:prstDash val="lgDashDot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F5FBE8-B347-48D2-AC66-6C5BA24FDCAE}"/>
                  </a:ext>
                </a:extLst>
              </p:cNvPr>
              <p:cNvSpPr txBox="1"/>
              <p:nvPr/>
            </p:nvSpPr>
            <p:spPr>
              <a:xfrm>
                <a:off x="4495800" y="42184"/>
                <a:ext cx="3543300" cy="863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800" dirty="0"/>
                  <a:t>In 3-D,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4F5FBE8-B347-48D2-AC66-6C5BA24FD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2184"/>
                <a:ext cx="3543300" cy="863185"/>
              </a:xfrm>
              <a:prstGeom prst="rect">
                <a:avLst/>
              </a:prstGeom>
              <a:blipFill>
                <a:blip r:embed="rId3"/>
                <a:stretch>
                  <a:fillRect l="-1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5118A1A-5983-43BD-9C78-EDB07D4AAA25}"/>
              </a:ext>
            </a:extLst>
          </p:cNvPr>
          <p:cNvSpPr txBox="1"/>
          <p:nvPr/>
        </p:nvSpPr>
        <p:spPr>
          <a:xfrm>
            <a:off x="838200" y="228600"/>
            <a:ext cx="33528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Black Body Radiation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61771F0-DEE1-4758-AEA3-6B29429FA725}"/>
                  </a:ext>
                </a:extLst>
              </p:cNvPr>
              <p:cNvSpPr txBox="1"/>
              <p:nvPr/>
            </p:nvSpPr>
            <p:spPr>
              <a:xfrm>
                <a:off x="838200" y="976912"/>
                <a:ext cx="2743200" cy="826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61771F0-DEE1-4758-AEA3-6B29429FA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976912"/>
                <a:ext cx="2743200" cy="826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7CB80A-DDA7-42CA-B5EF-A6231425D318}"/>
                  </a:ext>
                </a:extLst>
              </p:cNvPr>
              <p:cNvSpPr txBox="1"/>
              <p:nvPr/>
            </p:nvSpPr>
            <p:spPr>
              <a:xfrm>
                <a:off x="3367549" y="976911"/>
                <a:ext cx="2408902" cy="8265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f>
                                    <m:fPr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𝑛h𝑐</m:t>
                                      </m:r>
                                    </m:num>
                                    <m:den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7CB80A-DDA7-42CA-B5EF-A6231425D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549" y="976911"/>
                <a:ext cx="2408902" cy="8265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4A2CEA-D184-40C2-B95E-192891B92BDB}"/>
                  </a:ext>
                </a:extLst>
              </p:cNvPr>
              <p:cNvSpPr txBox="1"/>
              <p:nvPr/>
            </p:nvSpPr>
            <p:spPr>
              <a:xfrm>
                <a:off x="6233037" y="1008715"/>
                <a:ext cx="2408902" cy="933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4A2CEA-D184-40C2-B95E-192891B92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037" y="1008715"/>
                <a:ext cx="2408902" cy="933012"/>
              </a:xfrm>
              <a:prstGeom prst="rect">
                <a:avLst/>
              </a:prstGeom>
              <a:blipFill>
                <a:blip r:embed="rId6"/>
                <a:stretch>
                  <a:fillRect l="-2020" t="-3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FB6BA8C-052C-4217-98EC-61936DCE8E5D}"/>
                  </a:ext>
                </a:extLst>
              </p:cNvPr>
              <p:cNvSpPr txBox="1"/>
              <p:nvPr/>
            </p:nvSpPr>
            <p:spPr>
              <a:xfrm>
                <a:off x="858479" y="2072291"/>
                <a:ext cx="3962400" cy="766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∭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f>
                                    <m:f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𝑛h𝑐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FB6BA8C-052C-4217-98EC-61936DCE8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479" y="2072291"/>
                <a:ext cx="3962400" cy="7663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919A91-FBF3-4D0C-930A-6577C3D79F0B}"/>
                  </a:ext>
                </a:extLst>
              </p:cNvPr>
              <p:cNvSpPr txBox="1"/>
              <p:nvPr/>
            </p:nvSpPr>
            <p:spPr>
              <a:xfrm>
                <a:off x="4015249" y="1825813"/>
                <a:ext cx="3962400" cy="1059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∭"/>
                          <m:limLoc m:val="undOvr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0  0</m:t>
                          </m:r>
                        </m:sub>
                        <m:sup>
                          <m:f>
                            <m:f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𝑛𝑑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𝑛𝑠𝑖𝑛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∅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f>
                                    <m:f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𝑛h𝑐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919A91-FBF3-4D0C-930A-6577C3D79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249" y="1825813"/>
                <a:ext cx="3962400" cy="10592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961398-C00C-4504-AE26-2B134EF08AAC}"/>
                  </a:ext>
                </a:extLst>
              </p:cNvPr>
              <p:cNvSpPr txBox="1"/>
              <p:nvPr/>
            </p:nvSpPr>
            <p:spPr>
              <a:xfrm>
                <a:off x="3200399" y="3039045"/>
                <a:ext cx="2800965" cy="786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f>
                                    <m:f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𝑛h𝑐</m:t>
                                      </m:r>
                                    </m:num>
                                    <m:den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A961398-C00C-4504-AE26-2B134EF08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399" y="3039045"/>
                <a:ext cx="2800965" cy="7868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FDF3BE-D1DC-46EA-8763-3A9B124AB827}"/>
                  </a:ext>
                </a:extLst>
              </p:cNvPr>
              <p:cNvSpPr txBox="1"/>
              <p:nvPr/>
            </p:nvSpPr>
            <p:spPr>
              <a:xfrm>
                <a:off x="478096" y="3884785"/>
                <a:ext cx="4551104" cy="497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Substituting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𝑛h𝑐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1800" dirty="0" err="1"/>
                  <a:t>nd</a:t>
                </a:r>
                <a:r>
                  <a:rPr lang="en-US" sz="1800" dirty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9FDF3BE-D1DC-46EA-8763-3A9B124AB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96" y="3884785"/>
                <a:ext cx="4551104" cy="497829"/>
              </a:xfrm>
              <a:prstGeom prst="rect">
                <a:avLst/>
              </a:prstGeom>
              <a:blipFill>
                <a:blip r:embed="rId10"/>
                <a:stretch>
                  <a:fillRect l="-1071"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8BA3CE4-C941-4B56-9C1C-DEA91DE5DE9E}"/>
                  </a:ext>
                </a:extLst>
              </p:cNvPr>
              <p:cNvSpPr txBox="1"/>
              <p:nvPr/>
            </p:nvSpPr>
            <p:spPr>
              <a:xfrm>
                <a:off x="1143000" y="5153732"/>
                <a:ext cx="4038600" cy="712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𝑚𝑎𝑥𝑖𝑚𝑢𝑚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=2.4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8BA3CE4-C941-4B56-9C1C-DEA91DE5D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153732"/>
                <a:ext cx="4038600" cy="7121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2F2C54-41FD-4FBD-9876-80E46C5AE955}"/>
                  </a:ext>
                </a:extLst>
              </p:cNvPr>
              <p:cNvSpPr txBox="1"/>
              <p:nvPr/>
            </p:nvSpPr>
            <p:spPr>
              <a:xfrm>
                <a:off x="2491249" y="4500134"/>
                <a:ext cx="3048000" cy="561564"/>
              </a:xfrm>
              <a:prstGeom prst="rect">
                <a:avLst/>
              </a:prstGeom>
              <a:noFill/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2F2C54-41FD-4FBD-9876-80E46C5AE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249" y="4500134"/>
                <a:ext cx="3048000" cy="5615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row: Right 18">
            <a:extLst>
              <a:ext uri="{FF2B5EF4-FFF2-40B4-BE49-F238E27FC236}">
                <a16:creationId xmlns:a16="http://schemas.microsoft.com/office/drawing/2014/main" id="{BE2AC637-F403-4A24-9CF8-9A34C98E1179}"/>
              </a:ext>
            </a:extLst>
          </p:cNvPr>
          <p:cNvSpPr/>
          <p:nvPr/>
        </p:nvSpPr>
        <p:spPr>
          <a:xfrm>
            <a:off x="1905000" y="4664354"/>
            <a:ext cx="304800" cy="20764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5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D47CA2-0E02-4639-9F6B-D1106A8129A6}"/>
              </a:ext>
            </a:extLst>
          </p:cNvPr>
          <p:cNvSpPr txBox="1"/>
          <p:nvPr/>
        </p:nvSpPr>
        <p:spPr>
          <a:xfrm>
            <a:off x="838200" y="228600"/>
            <a:ext cx="33528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Black Body Radiation cont.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74700B-1437-41D6-9501-FB6CEEAA6CEE}"/>
              </a:ext>
            </a:extLst>
          </p:cNvPr>
          <p:cNvSpPr txBox="1"/>
          <p:nvPr/>
        </p:nvSpPr>
        <p:spPr>
          <a:xfrm>
            <a:off x="685800" y="762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Similarly, </a:t>
            </a:r>
            <a:r>
              <a:rPr lang="en-US" sz="1800" b="1" dirty="0"/>
              <a:t>total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C004A1-B2E8-48BF-B491-8B31B0DBB565}"/>
                  </a:ext>
                </a:extLst>
              </p:cNvPr>
              <p:cNvSpPr txBox="1"/>
              <p:nvPr/>
            </p:nvSpPr>
            <p:spPr>
              <a:xfrm>
                <a:off x="3200400" y="667485"/>
                <a:ext cx="3276600" cy="826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bar>
                                <m:barPr>
                                  <m:pos m:val="top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ba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𝑃𝑙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EC004A1-B2E8-48BF-B491-8B31B0DBB5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67485"/>
                <a:ext cx="3276600" cy="8265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Down 8">
            <a:extLst>
              <a:ext uri="{FF2B5EF4-FFF2-40B4-BE49-F238E27FC236}">
                <a16:creationId xmlns:a16="http://schemas.microsoft.com/office/drawing/2014/main" id="{5650BA01-FF3F-49A8-8E24-2B6DB7AC14F9}"/>
              </a:ext>
            </a:extLst>
          </p:cNvPr>
          <p:cNvSpPr/>
          <p:nvPr/>
        </p:nvSpPr>
        <p:spPr>
          <a:xfrm>
            <a:off x="3863418" y="1439377"/>
            <a:ext cx="152400" cy="52210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1F2565-3F65-4481-8C9C-64AADA35A7A6}"/>
                  </a:ext>
                </a:extLst>
              </p:cNvPr>
              <p:cNvSpPr txBox="1"/>
              <p:nvPr/>
            </p:nvSpPr>
            <p:spPr>
              <a:xfrm>
                <a:off x="2213487" y="2162672"/>
                <a:ext cx="3657600" cy="736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1F2565-3F65-4481-8C9C-64AADA35A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487" y="2162672"/>
                <a:ext cx="3657600" cy="7366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878442B-9022-4E2C-BDC3-1730815744BC}"/>
                  </a:ext>
                </a:extLst>
              </p:cNvPr>
              <p:cNvSpPr txBox="1"/>
              <p:nvPr/>
            </p:nvSpPr>
            <p:spPr>
              <a:xfrm>
                <a:off x="3757811" y="2911722"/>
                <a:ext cx="4462616" cy="524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1800" dirty="0"/>
                  <a:t> and is maximum at </a:t>
                </a:r>
                <a:r>
                  <a:rPr lang="en-US" sz="1800" i="1" dirty="0"/>
                  <a:t>x = 2.82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878442B-9022-4E2C-BDC3-173081574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811" y="2911722"/>
                <a:ext cx="4462616" cy="524439"/>
              </a:xfrm>
              <a:prstGeom prst="rect">
                <a:avLst/>
              </a:prstGeom>
              <a:blipFill>
                <a:blip r:embed="rId4"/>
                <a:stretch>
                  <a:fillRect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B14B891-CCC8-43A1-BBC8-DFC42D43B123}"/>
              </a:ext>
            </a:extLst>
          </p:cNvPr>
          <p:cNvSpPr txBox="1"/>
          <p:nvPr/>
        </p:nvSpPr>
        <p:spPr>
          <a:xfrm>
            <a:off x="5791200" y="232925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Wien’s Law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5A0B9E-7EF5-424D-9556-09BB2833BA7A}"/>
              </a:ext>
            </a:extLst>
          </p:cNvPr>
          <p:cNvCxnSpPr>
            <a:cxnSpLocks/>
          </p:cNvCxnSpPr>
          <p:nvPr/>
        </p:nvCxnSpPr>
        <p:spPr>
          <a:xfrm flipV="1">
            <a:off x="1912374" y="2530978"/>
            <a:ext cx="602226" cy="167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1AA714-CAEC-41B1-99E4-3A30E7CDC071}"/>
              </a:ext>
            </a:extLst>
          </p:cNvPr>
          <p:cNvSpPr txBox="1"/>
          <p:nvPr/>
        </p:nvSpPr>
        <p:spPr>
          <a:xfrm>
            <a:off x="731518" y="2347125"/>
            <a:ext cx="1402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Energy per unit volume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06EE4A6-A6C5-4787-B261-E3C50931FA2E}"/>
              </a:ext>
            </a:extLst>
          </p:cNvPr>
          <p:cNvGrpSpPr/>
          <p:nvPr/>
        </p:nvGrpSpPr>
        <p:grpSpPr>
          <a:xfrm>
            <a:off x="914400" y="3915435"/>
            <a:ext cx="4114800" cy="2514600"/>
            <a:chOff x="1600204" y="3962400"/>
            <a:chExt cx="4571996" cy="2636560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3ECBD6F-99FF-49CD-9C90-51E659AFDE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0303" y="3962400"/>
              <a:ext cx="0" cy="22404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38ACEBA-CB25-40F1-B966-A05ED38D16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5555" y="6190515"/>
              <a:ext cx="3812458" cy="122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008E631-715B-4B4B-A1BA-F45A16F6ECBC}"/>
                    </a:ext>
                  </a:extLst>
                </p14:cNvPr>
                <p14:cNvContentPartPr/>
                <p14:nvPr/>
              </p14:nvContentPartPr>
              <p14:xfrm>
                <a:off x="2192501" y="4698724"/>
                <a:ext cx="2834280" cy="14562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008E631-715B-4B4B-A1BA-F45A16F6ECB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187701" y="4694195"/>
                  <a:ext cx="2843880" cy="146525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50F91A9-A11F-443C-9696-F7E6BEA99E44}"/>
                    </a:ext>
                  </a:extLst>
                </p14:cNvPr>
                <p14:cNvContentPartPr/>
                <p14:nvPr/>
              </p14:nvContentPartPr>
              <p14:xfrm>
                <a:off x="2211941" y="5051164"/>
                <a:ext cx="2782080" cy="10746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50F91A9-A11F-443C-9696-F7E6BEA99E4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207141" y="5046635"/>
                  <a:ext cx="2791680" cy="108365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B0CC5EC7-2293-4107-8D0F-C8EC5189A75A}"/>
                    </a:ext>
                  </a:extLst>
                </p14:cNvPr>
                <p14:cNvContentPartPr/>
                <p14:nvPr/>
              </p14:nvContentPartPr>
              <p14:xfrm>
                <a:off x="2162621" y="5122084"/>
                <a:ext cx="3247560" cy="1023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B0CC5EC7-2293-4107-8D0F-C8EC5189A75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157821" y="5117554"/>
                  <a:ext cx="3257160" cy="1032181"/>
                </a:xfrm>
                <a:prstGeom prst="rect">
                  <a:avLst/>
                </a:prstGeom>
              </p:spPr>
            </p:pic>
          </mc:Fallback>
        </mc:AlternateContent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4ABC1C8-BB6F-4D04-BEF5-20E7D403A4DE}"/>
                </a:ext>
              </a:extLst>
            </p:cNvPr>
            <p:cNvCxnSpPr>
              <a:cxnSpLocks/>
            </p:cNvCxnSpPr>
            <p:nvPr/>
          </p:nvCxnSpPr>
          <p:spPr>
            <a:xfrm>
              <a:off x="3429000" y="4653413"/>
              <a:ext cx="0" cy="1606993"/>
            </a:xfrm>
            <a:prstGeom prst="line">
              <a:avLst/>
            </a:prstGeom>
            <a:ln w="158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464D2162-0FEE-4588-8307-FADBCC7B976E}"/>
                    </a:ext>
                  </a:extLst>
                </p:cNvPr>
                <p:cNvSpPr txBox="1"/>
                <p:nvPr/>
              </p:nvSpPr>
              <p:spPr>
                <a:xfrm>
                  <a:off x="1600204" y="4346825"/>
                  <a:ext cx="685797" cy="5533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den>
                        </m:f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464D2162-0FEE-4588-8307-FADBCC7B97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204" y="4346825"/>
                  <a:ext cx="685797" cy="55335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A9D9C5A-F4E0-42FD-A023-F4B6D6881F11}"/>
                </a:ext>
              </a:extLst>
            </p:cNvPr>
            <p:cNvSpPr txBox="1"/>
            <p:nvPr/>
          </p:nvSpPr>
          <p:spPr>
            <a:xfrm>
              <a:off x="5673213" y="6248116"/>
              <a:ext cx="4989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x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6EAD827-8207-496F-A68E-B542D53F53A3}"/>
                </a:ext>
              </a:extLst>
            </p:cNvPr>
            <p:cNvSpPr txBox="1"/>
            <p:nvPr/>
          </p:nvSpPr>
          <p:spPr>
            <a:xfrm>
              <a:off x="3200400" y="6260406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2.82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597B59B-7CB9-492C-BF58-8BB166DE8980}"/>
                </a:ext>
              </a:extLst>
            </p:cNvPr>
            <p:cNvSpPr txBox="1"/>
            <p:nvPr/>
          </p:nvSpPr>
          <p:spPr>
            <a:xfrm>
              <a:off x="5046221" y="5123069"/>
              <a:ext cx="8576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High </a:t>
              </a:r>
              <a:r>
                <a:rPr lang="en-US" sz="1400" dirty="0"/>
                <a:t>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F417570-E90A-4E84-95D7-3E8E35A8A38B}"/>
                  </a:ext>
                </a:extLst>
              </p:cNvPr>
              <p:cNvSpPr txBox="1"/>
              <p:nvPr/>
            </p:nvSpPr>
            <p:spPr>
              <a:xfrm>
                <a:off x="5234694" y="5021475"/>
                <a:ext cx="1676400" cy="1494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At peak, energy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=2.82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b="0" dirty="0">
                  <a:ea typeface="Cambria Math" panose="02040503050406030204" pitchFamily="18" charset="0"/>
                </a:endParaRPr>
              </a:p>
              <a:p>
                <a:r>
                  <a:rPr lang="en-US" sz="1800" dirty="0"/>
                  <a:t>And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h𝑐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2.82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F417570-E90A-4E84-95D7-3E8E35A8A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694" y="5021475"/>
                <a:ext cx="1676400" cy="1494576"/>
              </a:xfrm>
              <a:prstGeom prst="rect">
                <a:avLst/>
              </a:prstGeom>
              <a:blipFill>
                <a:blip r:embed="rId12"/>
                <a:stretch>
                  <a:fillRect l="-3273" t="-2449" r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76C4FB3-9F55-43B9-9C50-07092C3ACDBB}"/>
                  </a:ext>
                </a:extLst>
              </p:cNvPr>
              <p:cNvSpPr txBox="1"/>
              <p:nvPr/>
            </p:nvSpPr>
            <p:spPr>
              <a:xfrm>
                <a:off x="3777476" y="3638049"/>
                <a:ext cx="2093610" cy="711862"/>
              </a:xfrm>
              <a:prstGeom prst="rect">
                <a:avLst/>
              </a:prstGeom>
              <a:noFill/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76C4FB3-9F55-43B9-9C50-07092C3AC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476" y="3638049"/>
                <a:ext cx="2093610" cy="71186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007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4" grpId="0"/>
      <p:bldP spid="15" grpId="0"/>
      <p:bldP spid="20" grpId="0"/>
      <p:bldP spid="48" grpId="0"/>
      <p:bldP spid="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DBF936-3AA4-478E-9A31-39E97489FAC6}"/>
              </a:ext>
            </a:extLst>
          </p:cNvPr>
          <p:cNvSpPr txBox="1"/>
          <p:nvPr/>
        </p:nvSpPr>
        <p:spPr>
          <a:xfrm>
            <a:off x="838200" y="228600"/>
            <a:ext cx="33528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Black Body Radiation cont.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1F74E4-281D-4D05-A4EE-0E532489742F}"/>
              </a:ext>
            </a:extLst>
          </p:cNvPr>
          <p:cNvSpPr txBox="1"/>
          <p:nvPr/>
        </p:nvSpPr>
        <p:spPr>
          <a:xfrm>
            <a:off x="671052" y="3244333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also find </a:t>
            </a:r>
            <a:r>
              <a:rPr lang="en-US" sz="1800" b="1" dirty="0"/>
              <a:t>radiation Pressure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5F1E7D-7A90-437F-983C-10E0E1AD640E}"/>
                  </a:ext>
                </a:extLst>
              </p:cNvPr>
              <p:cNvSpPr txBox="1"/>
              <p:nvPr/>
            </p:nvSpPr>
            <p:spPr>
              <a:xfrm>
                <a:off x="4557252" y="3157515"/>
                <a:ext cx="1986115" cy="54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D5F1E7D-7A90-437F-983C-10E0E1AD6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252" y="3157515"/>
                <a:ext cx="1986115" cy="542969"/>
              </a:xfrm>
              <a:prstGeom prst="rect">
                <a:avLst/>
              </a:prstGeom>
              <a:blipFill>
                <a:blip r:embed="rId2"/>
                <a:stretch>
                  <a:fillRect l="-2769" b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E5BEF6A-C072-4681-B1E8-39C7E83F18AD}"/>
                  </a:ext>
                </a:extLst>
              </p:cNvPr>
              <p:cNvSpPr txBox="1"/>
              <p:nvPr/>
            </p:nvSpPr>
            <p:spPr>
              <a:xfrm>
                <a:off x="4267200" y="315611"/>
                <a:ext cx="2093610" cy="7118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E5BEF6A-C072-4681-B1E8-39C7E83F1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15611"/>
                <a:ext cx="2093610" cy="7118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30077-6539-4C43-AAFD-1A91CAA1FBD8}"/>
                  </a:ext>
                </a:extLst>
              </p:cNvPr>
              <p:cNvSpPr txBox="1"/>
              <p:nvPr/>
            </p:nvSpPr>
            <p:spPr>
              <a:xfrm>
                <a:off x="6437010" y="454187"/>
                <a:ext cx="1588570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>
                    <a:sym typeface="Wingdings" panose="05000000000000000000" pitchFamily="2" charset="2"/>
                  </a:rPr>
                  <a:t>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30077-6539-4C43-AAFD-1A91CAA1F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010" y="454187"/>
                <a:ext cx="1588570" cy="485774"/>
              </a:xfrm>
              <a:prstGeom prst="rect">
                <a:avLst/>
              </a:prstGeom>
              <a:blipFill>
                <a:blip r:embed="rId4"/>
                <a:stretch>
                  <a:fillRect l="-3448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634A97-C70F-49E9-AA09-157953D6349F}"/>
                  </a:ext>
                </a:extLst>
              </p:cNvPr>
              <p:cNvSpPr txBox="1"/>
              <p:nvPr/>
            </p:nvSpPr>
            <p:spPr>
              <a:xfrm>
                <a:off x="548148" y="1105017"/>
                <a:ext cx="3414252" cy="544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</a:t>
                </a:r>
                <a:r>
                  <a:rPr lang="en-US" sz="1800" b="1" dirty="0"/>
                  <a:t>heat Capacity</a:t>
                </a:r>
                <a:r>
                  <a:rPr lang="en-US" sz="1800" dirty="0"/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634A97-C70F-49E9-AA09-157953D63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48" y="1105017"/>
                <a:ext cx="3414252" cy="544573"/>
              </a:xfrm>
              <a:prstGeom prst="rect">
                <a:avLst/>
              </a:prstGeom>
              <a:blipFill>
                <a:blip r:embed="rId5"/>
                <a:stretch>
                  <a:fillRect l="-1607"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BFA313D-3212-479E-96AF-AA77AED7D49D}"/>
                  </a:ext>
                </a:extLst>
              </p:cNvPr>
              <p:cNvSpPr txBox="1"/>
              <p:nvPr/>
            </p:nvSpPr>
            <p:spPr>
              <a:xfrm>
                <a:off x="6973528" y="1183142"/>
                <a:ext cx="1319980" cy="369332"/>
              </a:xfrm>
              <a:prstGeom prst="rect">
                <a:avLst/>
              </a:prstGeom>
              <a:noFill/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BFA313D-3212-479E-96AF-AA77AED7D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3528" y="1183142"/>
                <a:ext cx="131998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660C829-C9AE-47F2-88EE-8F6ECFFE439A}"/>
                  </a:ext>
                </a:extLst>
              </p:cNvPr>
              <p:cNvSpPr txBox="1"/>
              <p:nvPr/>
            </p:nvSpPr>
            <p:spPr>
              <a:xfrm>
                <a:off x="4052119" y="1183142"/>
                <a:ext cx="2819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can write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1800" dirty="0"/>
                  <a:t>  </a:t>
                </a:r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660C829-C9AE-47F2-88EE-8F6ECFFE4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119" y="1183142"/>
                <a:ext cx="2819400" cy="369332"/>
              </a:xfrm>
              <a:prstGeom prst="rect">
                <a:avLst/>
              </a:prstGeom>
              <a:blipFill>
                <a:blip r:embed="rId7"/>
                <a:stretch>
                  <a:fillRect l="-194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022B18DB-7EC2-4034-B948-AC454555B7DB}"/>
              </a:ext>
            </a:extLst>
          </p:cNvPr>
          <p:cNvSpPr txBox="1"/>
          <p:nvPr/>
        </p:nvSpPr>
        <p:spPr>
          <a:xfrm>
            <a:off x="548148" y="1833911"/>
            <a:ext cx="2332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find </a:t>
            </a:r>
            <a:r>
              <a:rPr lang="en-US" sz="1800" b="1" dirty="0"/>
              <a:t>Entropy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6E48044-D18F-4FFF-9C2E-6D4A0E8BC925}"/>
                  </a:ext>
                </a:extLst>
              </p:cNvPr>
              <p:cNvSpPr txBox="1"/>
              <p:nvPr/>
            </p:nvSpPr>
            <p:spPr>
              <a:xfrm>
                <a:off x="671052" y="2361702"/>
                <a:ext cx="3672348" cy="523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/>
                  <a:t>      </a:t>
                </a:r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6E48044-D18F-4FFF-9C2E-6D4A0E8BC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52" y="2361702"/>
                <a:ext cx="3672348" cy="523926"/>
              </a:xfrm>
              <a:prstGeom prst="rect">
                <a:avLst/>
              </a:prstGeom>
              <a:blipFill>
                <a:blip r:embed="rId8"/>
                <a:stretch>
                  <a:fillRect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DDA0FAE-E4A7-4F1E-8FD8-80D863180958}"/>
                  </a:ext>
                </a:extLst>
              </p:cNvPr>
              <p:cNvSpPr txBox="1"/>
              <p:nvPr/>
            </p:nvSpPr>
            <p:spPr>
              <a:xfrm>
                <a:off x="6543367" y="1649590"/>
                <a:ext cx="1929581" cy="62478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95000"/>
                    <a:satMod val="105000"/>
                  </a:schemeClr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DDA0FAE-E4A7-4F1E-8FD8-80D863180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367" y="1649590"/>
                <a:ext cx="1929581" cy="6247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1">
                    <a:shade val="95000"/>
                    <a:satMod val="105000"/>
                  </a:schemeClr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B2F233-B9C8-42CE-8130-5E565ACA63B3}"/>
                  </a:ext>
                </a:extLst>
              </p:cNvPr>
              <p:cNvSpPr txBox="1"/>
              <p:nvPr/>
            </p:nvSpPr>
            <p:spPr>
              <a:xfrm>
                <a:off x="4514804" y="2324064"/>
                <a:ext cx="2458724" cy="561564"/>
              </a:xfrm>
              <a:prstGeom prst="rect">
                <a:avLst/>
              </a:prstGeom>
              <a:noFill/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BB2F233-B9C8-42CE-8130-5E565ACA6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04" y="2324064"/>
                <a:ext cx="2458724" cy="5615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1241FD5-F7F9-4056-B48F-53D4AAA698F0}"/>
                  </a:ext>
                </a:extLst>
              </p:cNvPr>
              <p:cNvSpPr txBox="1"/>
              <p:nvPr/>
            </p:nvSpPr>
            <p:spPr>
              <a:xfrm>
                <a:off x="1208469" y="3895102"/>
                <a:ext cx="2093610" cy="7118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1241FD5-F7F9-4056-B48F-53D4AAA69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469" y="3895102"/>
                <a:ext cx="2093610" cy="7118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row: Right 18">
            <a:extLst>
              <a:ext uri="{FF2B5EF4-FFF2-40B4-BE49-F238E27FC236}">
                <a16:creationId xmlns:a16="http://schemas.microsoft.com/office/drawing/2014/main" id="{7B366F11-0439-461A-B7DA-B2095E3780D1}"/>
              </a:ext>
            </a:extLst>
          </p:cNvPr>
          <p:cNvSpPr/>
          <p:nvPr/>
        </p:nvSpPr>
        <p:spPr>
          <a:xfrm>
            <a:off x="3657600" y="4114800"/>
            <a:ext cx="685800" cy="228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70AD99-4D33-4906-8502-AAE80A713AF3}"/>
                  </a:ext>
                </a:extLst>
              </p:cNvPr>
              <p:cNvSpPr txBox="1"/>
              <p:nvPr/>
            </p:nvSpPr>
            <p:spPr>
              <a:xfrm>
                <a:off x="4695565" y="3857301"/>
                <a:ext cx="1041321" cy="634789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070AD99-4D33-4906-8502-AAE80A713A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565" y="3857301"/>
                <a:ext cx="1041321" cy="63478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7AEABCF0-A15B-4695-919C-A2B1F132A267}"/>
              </a:ext>
            </a:extLst>
          </p:cNvPr>
          <p:cNvSpPr txBox="1"/>
          <p:nvPr/>
        </p:nvSpPr>
        <p:spPr>
          <a:xfrm>
            <a:off x="5103510" y="5105400"/>
            <a:ext cx="26670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You can say radiation pressure increases as T</a:t>
            </a:r>
            <a:r>
              <a:rPr lang="en-US" sz="1800" baseline="30000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831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995BFD-D82D-4692-8F4A-9BDFFE07EC96}"/>
              </a:ext>
            </a:extLst>
          </p:cNvPr>
          <p:cNvSpPr txBox="1"/>
          <p:nvPr/>
        </p:nvSpPr>
        <p:spPr>
          <a:xfrm>
            <a:off x="838200" y="304800"/>
            <a:ext cx="25146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Theory of Solids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C64E9B-D602-4F09-9C58-D6DD8EFE8886}"/>
              </a:ext>
            </a:extLst>
          </p:cNvPr>
          <p:cNvSpPr txBox="1"/>
          <p:nvPr/>
        </p:nvSpPr>
        <p:spPr>
          <a:xfrm>
            <a:off x="762000" y="80087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Classical model: </a:t>
            </a:r>
            <a:r>
              <a:rPr lang="en-US" sz="1800" dirty="0"/>
              <a:t>Ideal gas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4BF42DB-B963-4D9B-8BE2-46CEB3525F0D}"/>
                  </a:ext>
                </a:extLst>
              </p:cNvPr>
              <p:cNvSpPr txBox="1"/>
              <p:nvPr/>
            </p:nvSpPr>
            <p:spPr>
              <a:xfrm>
                <a:off x="4191002" y="543006"/>
                <a:ext cx="15240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4BF42DB-B963-4D9B-8BE2-46CEB3525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2" y="543006"/>
                <a:ext cx="1524000" cy="6347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E3D52A-FA61-47CA-A932-A68663969EBC}"/>
                  </a:ext>
                </a:extLst>
              </p:cNvPr>
              <p:cNvSpPr txBox="1"/>
              <p:nvPr/>
            </p:nvSpPr>
            <p:spPr>
              <a:xfrm>
                <a:off x="5791204" y="486635"/>
                <a:ext cx="2362196" cy="752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E3D52A-FA61-47CA-A932-A68663969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4" y="486635"/>
                <a:ext cx="2362196" cy="752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06875FB-C139-4A20-BE04-8CC4EDF4FDE7}"/>
              </a:ext>
            </a:extLst>
          </p:cNvPr>
          <p:cNvSpPr txBox="1"/>
          <p:nvPr/>
        </p:nvSpPr>
        <p:spPr>
          <a:xfrm>
            <a:off x="838200" y="123902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Einstein Model: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3459D1-7DFC-4C10-9B96-9C3579282593}"/>
              </a:ext>
            </a:extLst>
          </p:cNvPr>
          <p:cNvSpPr txBox="1"/>
          <p:nvPr/>
        </p:nvSpPr>
        <p:spPr>
          <a:xfrm>
            <a:off x="990600" y="1594482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Each atom in a solid crystal is treated as an independent 3-D harmonic oscillator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Each harmonic oscillator vibrates with frequency, </a:t>
            </a:r>
            <a:r>
              <a:rPr lang="en-US" sz="1800" i="1" dirty="0"/>
              <a:t>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For </a:t>
            </a:r>
            <a:r>
              <a:rPr lang="en-US" sz="1800" i="1" dirty="0"/>
              <a:t>N</a:t>
            </a:r>
            <a:r>
              <a:rPr lang="en-US" sz="1800" dirty="0"/>
              <a:t> atoms, there are </a:t>
            </a:r>
            <a:r>
              <a:rPr lang="en-US" sz="1800" i="1" dirty="0"/>
              <a:t>3N</a:t>
            </a:r>
            <a:r>
              <a:rPr lang="en-US" sz="1800" dirty="0"/>
              <a:t> independent (distinguishable) oscillators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8648E8-6BF2-49D3-B38F-B070BA69DE1D}"/>
                  </a:ext>
                </a:extLst>
              </p:cNvPr>
              <p:cNvSpPr txBox="1"/>
              <p:nvPr/>
            </p:nvSpPr>
            <p:spPr>
              <a:xfrm>
                <a:off x="838200" y="2638678"/>
                <a:ext cx="7886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/>
                  <a:t>Distinguishable harmonic oscillator </a:t>
                </a:r>
                <a:r>
                  <a:rPr lang="en-US" sz="1800" dirty="0">
                    <a:sym typeface="Wingdings" panose="05000000000000000000" pitchFamily="2" charset="2"/>
                  </a:rPr>
                  <a:t> follows Bose-Einstein statistics with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8648E8-6BF2-49D3-B38F-B070BA69D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38678"/>
                <a:ext cx="7886700" cy="369332"/>
              </a:xfrm>
              <a:prstGeom prst="rect">
                <a:avLst/>
              </a:prstGeom>
              <a:blipFill>
                <a:blip r:embed="rId4"/>
                <a:stretch>
                  <a:fillRect l="-69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45AC606-FEF0-4448-BD2C-7A9FCE1B3B7C}"/>
              </a:ext>
            </a:extLst>
          </p:cNvPr>
          <p:cNvSpPr txBox="1"/>
          <p:nvPr/>
        </p:nvSpPr>
        <p:spPr>
          <a:xfrm>
            <a:off x="990600" y="3124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average occupancy,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682972-B98B-43A1-95DD-6F1F718D1E0F}"/>
                  </a:ext>
                </a:extLst>
              </p:cNvPr>
              <p:cNvSpPr txBox="1"/>
              <p:nvPr/>
            </p:nvSpPr>
            <p:spPr>
              <a:xfrm>
                <a:off x="4191002" y="2971510"/>
                <a:ext cx="1676400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h𝑓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682972-B98B-43A1-95DD-6F1F718D1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2" y="2971510"/>
                <a:ext cx="1676400" cy="6295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B3C70377-D81C-4188-857C-3664BAFDBDF5}"/>
              </a:ext>
            </a:extLst>
          </p:cNvPr>
          <p:cNvSpPr txBox="1"/>
          <p:nvPr/>
        </p:nvSpPr>
        <p:spPr>
          <a:xfrm>
            <a:off x="1104900" y="371895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Energy of each oscillator,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19517E-1564-4BAE-A37B-004AF3E44F4B}"/>
                  </a:ext>
                </a:extLst>
              </p:cNvPr>
              <p:cNvSpPr txBox="1"/>
              <p:nvPr/>
            </p:nvSpPr>
            <p:spPr>
              <a:xfrm>
                <a:off x="3667127" y="3536665"/>
                <a:ext cx="409575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h𝑓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h𝑓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19517E-1564-4BAE-A37B-004AF3E44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127" y="3536665"/>
                <a:ext cx="4095750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A9C90CE-C145-4EC6-AD9B-BD277CE455EE}"/>
                  </a:ext>
                </a:extLst>
              </p:cNvPr>
              <p:cNvSpPr txBox="1"/>
              <p:nvPr/>
            </p:nvSpPr>
            <p:spPr>
              <a:xfrm>
                <a:off x="7581900" y="4294481"/>
                <a:ext cx="125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=ℏ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A9C90CE-C145-4EC6-AD9B-BD277CE45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0" y="4294481"/>
                <a:ext cx="1257300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624D03BB-0588-4EAF-B8B9-DDAF4FE72C85}"/>
              </a:ext>
            </a:extLst>
          </p:cNvPr>
          <p:cNvSpPr txBox="1"/>
          <p:nvPr/>
        </p:nvSpPr>
        <p:spPr>
          <a:xfrm>
            <a:off x="1028700" y="4687669"/>
            <a:ext cx="232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Total Energy of 3N harmonic oscillators,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DA779CC-1F69-4D98-872B-D4EC2FBC494B}"/>
                  </a:ext>
                </a:extLst>
              </p:cNvPr>
              <p:cNvSpPr txBox="1"/>
              <p:nvPr/>
            </p:nvSpPr>
            <p:spPr>
              <a:xfrm>
                <a:off x="4352927" y="4174016"/>
                <a:ext cx="272415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DA779CC-1F69-4D98-872B-D4EC2FBC4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27" y="4174016"/>
                <a:ext cx="2724150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C04ADBF-9147-40A9-B422-C8356DA19B51}"/>
                  </a:ext>
                </a:extLst>
              </p:cNvPr>
              <p:cNvSpPr txBox="1"/>
              <p:nvPr/>
            </p:nvSpPr>
            <p:spPr>
              <a:xfrm>
                <a:off x="3057527" y="4910015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C04ADBF-9147-40A9-B422-C8356DA19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527" y="4910015"/>
                <a:ext cx="12192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A02E46-36F2-41F6-A354-90E950AB9D63}"/>
                  </a:ext>
                </a:extLst>
              </p:cNvPr>
              <p:cNvSpPr txBox="1"/>
              <p:nvPr/>
            </p:nvSpPr>
            <p:spPr>
              <a:xfrm>
                <a:off x="990600" y="5365724"/>
                <a:ext cx="4381502" cy="57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d>
                      <m:d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num>
                          <m:den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A02E46-36F2-41F6-A354-90E950AB9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365724"/>
                <a:ext cx="4381502" cy="571503"/>
              </a:xfrm>
              <a:prstGeom prst="rect">
                <a:avLst/>
              </a:prstGeom>
              <a:blipFill>
                <a:blip r:embed="rId10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row: Right 20">
            <a:extLst>
              <a:ext uri="{FF2B5EF4-FFF2-40B4-BE49-F238E27FC236}">
                <a16:creationId xmlns:a16="http://schemas.microsoft.com/office/drawing/2014/main" id="{8382D841-9B85-4A2D-A618-0E8D7D605EE9}"/>
              </a:ext>
            </a:extLst>
          </p:cNvPr>
          <p:cNvSpPr/>
          <p:nvPr/>
        </p:nvSpPr>
        <p:spPr>
          <a:xfrm>
            <a:off x="4763731" y="5931271"/>
            <a:ext cx="571500" cy="18466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F453386-1F3B-430E-A2EF-8B38C6BE14BB}"/>
                  </a:ext>
                </a:extLst>
              </p:cNvPr>
              <p:cNvSpPr txBox="1"/>
              <p:nvPr/>
            </p:nvSpPr>
            <p:spPr>
              <a:xfrm>
                <a:off x="5372102" y="5544501"/>
                <a:ext cx="3352798" cy="100905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𝐵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F453386-1F3B-430E-A2EF-8B38C6BE1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102" y="5544501"/>
                <a:ext cx="3352798" cy="10090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10FCBF6-1ABB-4004-B12E-F3D2C818FE99}"/>
              </a:ext>
            </a:extLst>
          </p:cNvPr>
          <p:cNvSpPr txBox="1"/>
          <p:nvPr/>
        </p:nvSpPr>
        <p:spPr>
          <a:xfrm>
            <a:off x="6781800" y="2971510"/>
            <a:ext cx="21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Planck’s distribution</a:t>
            </a:r>
          </a:p>
        </p:txBody>
      </p:sp>
    </p:spTree>
    <p:extLst>
      <p:ext uri="{BB962C8B-B14F-4D97-AF65-F5344CB8AC3E}">
        <p14:creationId xmlns:p14="http://schemas.microsoft.com/office/powerpoint/2010/main" val="135881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4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E3CF19-ED4B-4301-ACBD-38ABD8C54141}"/>
              </a:ext>
            </a:extLst>
          </p:cNvPr>
          <p:cNvSpPr txBox="1"/>
          <p:nvPr/>
        </p:nvSpPr>
        <p:spPr>
          <a:xfrm>
            <a:off x="685800" y="228600"/>
            <a:ext cx="30480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4667AA-6F6A-4BBB-AA30-714C3D3B4F5C}"/>
                  </a:ext>
                </a:extLst>
              </p:cNvPr>
              <p:cNvSpPr txBox="1"/>
              <p:nvPr/>
            </p:nvSpPr>
            <p:spPr>
              <a:xfrm>
                <a:off x="3886200" y="399158"/>
                <a:ext cx="3352798" cy="10090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𝐵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4667AA-6F6A-4BBB-AA30-714C3D3B4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99158"/>
                <a:ext cx="3352798" cy="10090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34376C4-4082-4756-9A6D-EF5A0284B6A1}"/>
              </a:ext>
            </a:extLst>
          </p:cNvPr>
          <p:cNvSpPr txBox="1"/>
          <p:nvPr/>
        </p:nvSpPr>
        <p:spPr>
          <a:xfrm>
            <a:off x="7391400" y="62871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Einstein’s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C045B9-913D-4904-8E12-B67361EE400F}"/>
              </a:ext>
            </a:extLst>
          </p:cNvPr>
          <p:cNvSpPr txBox="1"/>
          <p:nvPr/>
        </p:nvSpPr>
        <p:spPr>
          <a:xfrm>
            <a:off x="685800" y="127504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For high </a:t>
            </a:r>
            <a:r>
              <a:rPr lang="en-US" sz="1800" b="1" i="1" dirty="0"/>
              <a:t>T</a:t>
            </a:r>
            <a:endParaRPr 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69F99B-0551-4CE2-8CD4-1BDA5FC4F293}"/>
                  </a:ext>
                </a:extLst>
              </p:cNvPr>
              <p:cNvSpPr txBox="1"/>
              <p:nvPr/>
            </p:nvSpPr>
            <p:spPr>
              <a:xfrm>
                <a:off x="1676400" y="1524000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69F99B-0551-4CE2-8CD4-1BDA5FC4F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524000"/>
                <a:ext cx="1752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FA97C7-862B-4EA7-8987-FD57B1ABD5B6}"/>
                  </a:ext>
                </a:extLst>
              </p:cNvPr>
              <p:cNvSpPr txBox="1"/>
              <p:nvPr/>
            </p:nvSpPr>
            <p:spPr>
              <a:xfrm>
                <a:off x="2933700" y="1387744"/>
                <a:ext cx="1905000" cy="50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FA97C7-862B-4EA7-8987-FD57B1ABD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700" y="1387744"/>
                <a:ext cx="1905000" cy="505588"/>
              </a:xfrm>
              <a:prstGeom prst="rect">
                <a:avLst/>
              </a:prstGeom>
              <a:blipFill>
                <a:blip r:embed="rId4"/>
                <a:stretch>
                  <a:fillRect l="-2556" b="-16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1A8394B3-66CF-47D8-91D6-09D88988D9B2}"/>
              </a:ext>
            </a:extLst>
          </p:cNvPr>
          <p:cNvSpPr txBox="1"/>
          <p:nvPr/>
        </p:nvSpPr>
        <p:spPr>
          <a:xfrm>
            <a:off x="45720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Taylor expansion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C6DF2B-1375-40E2-8692-0E155F3E09FB}"/>
                  </a:ext>
                </a:extLst>
              </p:cNvPr>
              <p:cNvSpPr txBox="1"/>
              <p:nvPr/>
            </p:nvSpPr>
            <p:spPr>
              <a:xfrm>
                <a:off x="6115050" y="1432072"/>
                <a:ext cx="2705100" cy="655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C6DF2B-1375-40E2-8692-0E155F3E0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050" y="1432072"/>
                <a:ext cx="2705100" cy="6558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FBA828-200E-4652-A107-85B2C4D5ED2B}"/>
                  </a:ext>
                </a:extLst>
              </p:cNvPr>
              <p:cNvSpPr txBox="1"/>
              <p:nvPr/>
            </p:nvSpPr>
            <p:spPr>
              <a:xfrm>
                <a:off x="1669026" y="1872859"/>
                <a:ext cx="4655574" cy="10090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𝐵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FBA828-200E-4652-A107-85B2C4D5E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026" y="1872859"/>
                <a:ext cx="4655574" cy="1009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50A4E51-8A14-4056-830D-AD84BA9F56B7}"/>
              </a:ext>
            </a:extLst>
          </p:cNvPr>
          <p:cNvSpPr txBox="1"/>
          <p:nvPr/>
        </p:nvSpPr>
        <p:spPr>
          <a:xfrm>
            <a:off x="747252" y="349980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For low </a:t>
            </a:r>
            <a:r>
              <a:rPr lang="en-US" sz="1800" b="1" i="1" dirty="0"/>
              <a:t>T</a:t>
            </a:r>
            <a:endParaRPr 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D132D1-6309-49F8-A43C-F7DC81DDCBFA}"/>
                  </a:ext>
                </a:extLst>
              </p:cNvPr>
              <p:cNvSpPr txBox="1"/>
              <p:nvPr/>
            </p:nvSpPr>
            <p:spPr>
              <a:xfrm>
                <a:off x="1510481" y="3791417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D132D1-6309-49F8-A43C-F7DC81DDC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481" y="3791417"/>
                <a:ext cx="17526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FA7452-232B-413F-9DDF-CCD5888DD19F}"/>
                  </a:ext>
                </a:extLst>
              </p:cNvPr>
              <p:cNvSpPr txBox="1"/>
              <p:nvPr/>
            </p:nvSpPr>
            <p:spPr>
              <a:xfrm>
                <a:off x="2933700" y="3684472"/>
                <a:ext cx="1905000" cy="50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FA7452-232B-413F-9DDF-CCD5888DD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700" y="3684472"/>
                <a:ext cx="1905000" cy="505588"/>
              </a:xfrm>
              <a:prstGeom prst="rect">
                <a:avLst/>
              </a:prstGeom>
              <a:blipFill>
                <a:blip r:embed="rId8"/>
                <a:stretch>
                  <a:fillRect l="-2556" b="-16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43BBEA-4F55-41D3-A277-7E42D779C383}"/>
                  </a:ext>
                </a:extLst>
              </p:cNvPr>
              <p:cNvSpPr txBox="1"/>
              <p:nvPr/>
            </p:nvSpPr>
            <p:spPr>
              <a:xfrm>
                <a:off x="1199152" y="4254655"/>
                <a:ext cx="5069296" cy="8340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𝜖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den>
                                    </m:f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43BBEA-4F55-41D3-A277-7E42D779C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152" y="4254655"/>
                <a:ext cx="5069296" cy="8340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1A3F1A8-D9ED-4B11-9103-09A44B6D3222}"/>
              </a:ext>
            </a:extLst>
          </p:cNvPr>
          <p:cNvSpPr txBox="1"/>
          <p:nvPr/>
        </p:nvSpPr>
        <p:spPr>
          <a:xfrm>
            <a:off x="5486400" y="2646136"/>
            <a:ext cx="28194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Independent of Temperature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65B86E-332A-4A50-A77F-9F39D08D48F9}"/>
              </a:ext>
            </a:extLst>
          </p:cNvPr>
          <p:cNvSpPr txBox="1"/>
          <p:nvPr/>
        </p:nvSpPr>
        <p:spPr>
          <a:xfrm>
            <a:off x="5181600" y="4949255"/>
            <a:ext cx="34290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Increases as Temperature increases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369926-495E-47B1-8B7D-9520F099156A}"/>
              </a:ext>
            </a:extLst>
          </p:cNvPr>
          <p:cNvSpPr txBox="1"/>
          <p:nvPr/>
        </p:nvSpPr>
        <p:spPr>
          <a:xfrm>
            <a:off x="3425217" y="3046111"/>
            <a:ext cx="3033252" cy="369332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Agrees with experimental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36A71DE-77A6-4DE3-9573-F8040BCBE82A}"/>
                  </a:ext>
                </a:extLst>
              </p:cNvPr>
              <p:cNvSpPr txBox="1"/>
              <p:nvPr/>
            </p:nvSpPr>
            <p:spPr>
              <a:xfrm>
                <a:off x="1150893" y="5446203"/>
                <a:ext cx="379095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/>
                  <a:t>But experimental data shows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36A71DE-77A6-4DE3-9573-F8040BCBE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893" y="5446203"/>
                <a:ext cx="3790950" cy="369332"/>
              </a:xfrm>
              <a:prstGeom prst="rect">
                <a:avLst/>
              </a:prstGeom>
              <a:blipFill>
                <a:blip r:embed="rId10"/>
                <a:stretch>
                  <a:fillRect t="-6349" b="-2222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4A71AD0D-3200-4DF7-81F3-9A9D9EC7BA92}"/>
              </a:ext>
            </a:extLst>
          </p:cNvPr>
          <p:cNvSpPr txBox="1"/>
          <p:nvPr/>
        </p:nvSpPr>
        <p:spPr>
          <a:xfrm>
            <a:off x="5082663" y="5455122"/>
            <a:ext cx="2788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Failure of Einstein’s model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8F6015-1DB4-4C5B-BE97-B2CA8105D239}"/>
              </a:ext>
            </a:extLst>
          </p:cNvPr>
          <p:cNvSpPr txBox="1"/>
          <p:nvPr/>
        </p:nvSpPr>
        <p:spPr>
          <a:xfrm>
            <a:off x="1976188" y="5906124"/>
            <a:ext cx="5725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Reality is that atoms in a crystal do not vibrate independent of each other. There are modes of vibrations (oscillations) </a:t>
            </a:r>
          </a:p>
        </p:txBody>
      </p:sp>
    </p:spTree>
    <p:extLst>
      <p:ext uri="{BB962C8B-B14F-4D97-AF65-F5344CB8AC3E}">
        <p14:creationId xmlns:p14="http://schemas.microsoft.com/office/powerpoint/2010/main" val="21168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206421-E2ED-4F91-A856-9F8EB05F4A72}"/>
              </a:ext>
            </a:extLst>
          </p:cNvPr>
          <p:cNvSpPr txBox="1"/>
          <p:nvPr/>
        </p:nvSpPr>
        <p:spPr>
          <a:xfrm>
            <a:off x="457200" y="228600"/>
            <a:ext cx="30480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3621D-0578-4ED3-B5C9-2D05F56505DE}"/>
              </a:ext>
            </a:extLst>
          </p:cNvPr>
          <p:cNvSpPr txBox="1"/>
          <p:nvPr/>
        </p:nvSpPr>
        <p:spPr>
          <a:xfrm>
            <a:off x="685800" y="762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Debye Model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F4AEDE-D7CD-4546-9F73-2A4BCF08DBDA}"/>
              </a:ext>
            </a:extLst>
          </p:cNvPr>
          <p:cNvSpPr txBox="1"/>
          <p:nvPr/>
        </p:nvSpPr>
        <p:spPr>
          <a:xfrm>
            <a:off x="2590800" y="682787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modes of oscillations in a solid crystal are, in many ways, similar to modes of EM field in vacuum.</a:t>
            </a:r>
          </a:p>
          <a:p>
            <a:r>
              <a:rPr lang="en-US" sz="1800" dirty="0"/>
              <a:t>Mechanical waves are called sound waves and behaves like light waves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6F2A64-7E38-4713-AE7A-52218DAA1DB5}"/>
                  </a:ext>
                </a:extLst>
              </p:cNvPr>
              <p:cNvSpPr txBox="1"/>
              <p:nvPr/>
            </p:nvSpPr>
            <p:spPr>
              <a:xfrm>
                <a:off x="486697" y="1676400"/>
                <a:ext cx="8458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Differences</a:t>
                </a:r>
                <a:endParaRPr lang="en-US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Sound waves are slower than light.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Sound waves are longitudinally polarized while light waves are transversely polarized.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Light waves can have arbitrarily size wavelengths, while sound waves in a solid is determined by atomic spaces.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1800" dirty="0"/>
                  <a:t>    (where </a:t>
                </a:r>
                <a:r>
                  <a:rPr lang="en-US" sz="1800" i="1" dirty="0"/>
                  <a:t>L</a:t>
                </a:r>
                <a:r>
                  <a:rPr lang="en-US" sz="1800" dirty="0"/>
                  <a:t> is minimum atomic spacing)</a:t>
                </a:r>
              </a:p>
              <a:p>
                <a:r>
                  <a:rPr lang="en-US" sz="1800" dirty="0"/>
                  <a:t>     This puts a strict lower limit on wavelength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6F2A64-7E38-4713-AE7A-52218DAA1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97" y="1676400"/>
                <a:ext cx="8458200" cy="1754326"/>
              </a:xfrm>
              <a:prstGeom prst="rect">
                <a:avLst/>
              </a:prstGeom>
              <a:blipFill>
                <a:blip r:embed="rId2"/>
                <a:stretch>
                  <a:fillRect l="-649" t="-1736" r="-72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98A5B4F-87D8-4206-ACD6-A2E1E243127E}"/>
                  </a:ext>
                </a:extLst>
              </p:cNvPr>
              <p:cNvSpPr txBox="1"/>
              <p:nvPr/>
            </p:nvSpPr>
            <p:spPr>
              <a:xfrm>
                <a:off x="685800" y="3429000"/>
                <a:ext cx="4114800" cy="535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Energy of each oscillator,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98A5B4F-87D8-4206-ACD6-A2E1E24312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429000"/>
                <a:ext cx="4114800" cy="535211"/>
              </a:xfrm>
              <a:prstGeom prst="rect">
                <a:avLst/>
              </a:prstGeom>
              <a:blipFill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21F41EB-EC90-4C50-915C-5ABCB3B06E38}"/>
                  </a:ext>
                </a:extLst>
              </p:cNvPr>
              <p:cNvSpPr txBox="1"/>
              <p:nvPr/>
            </p:nvSpPr>
            <p:spPr>
              <a:xfrm>
                <a:off x="5029200" y="3372061"/>
                <a:ext cx="3200400" cy="485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Standing waves </a:t>
                </a:r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21F41EB-EC90-4C50-915C-5ABCB3B06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372061"/>
                <a:ext cx="3200400" cy="485646"/>
              </a:xfrm>
              <a:prstGeom prst="rect">
                <a:avLst/>
              </a:prstGeom>
              <a:blipFill>
                <a:blip r:embed="rId4"/>
                <a:stretch>
                  <a:fillRect l="-1524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EF40C7B-13EF-4F58-98C3-8D87455625E3}"/>
                  </a:ext>
                </a:extLst>
              </p:cNvPr>
              <p:cNvSpPr txBox="1"/>
              <p:nvPr/>
            </p:nvSpPr>
            <p:spPr>
              <a:xfrm>
                <a:off x="4372897" y="3832086"/>
                <a:ext cx="42377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Where c</a:t>
                </a:r>
                <a:r>
                  <a:rPr lang="en-US" sz="1800" baseline="-25000" dirty="0"/>
                  <a:t>s</a:t>
                </a:r>
                <a:r>
                  <a:rPr lang="en-US" sz="1800" dirty="0"/>
                  <a:t> is speed of sound in the crystal.</a:t>
                </a:r>
              </a:p>
              <a:p>
                <a:r>
                  <a:rPr lang="en-US" sz="1800" i="1" dirty="0"/>
                  <a:t>L</a:t>
                </a:r>
                <a:r>
                  <a:rPr lang="en-US" sz="1800" dirty="0"/>
                  <a:t> is length of crystal &amp; </a:t>
                </a:r>
                <a:r>
                  <a:rPr lang="en-US" sz="1800" i="1" dirty="0"/>
                  <a:t>n</a:t>
                </a:r>
                <a:r>
                  <a:rPr lang="en-US" sz="1800" dirty="0"/>
                  <a:t> is magnitude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EF40C7B-13EF-4F58-98C3-8D8745562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897" y="3832086"/>
                <a:ext cx="4237703" cy="646331"/>
              </a:xfrm>
              <a:prstGeom prst="rect">
                <a:avLst/>
              </a:prstGeom>
              <a:blipFill>
                <a:blip r:embed="rId5"/>
                <a:stretch>
                  <a:fillRect l="-1149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CEB1D2-1A1D-48DE-B628-FC7CA2CEA526}"/>
                  </a:ext>
                </a:extLst>
              </p:cNvPr>
              <p:cNvSpPr txBox="1"/>
              <p:nvPr/>
            </p:nvSpPr>
            <p:spPr>
              <a:xfrm>
                <a:off x="892277" y="4099691"/>
                <a:ext cx="1850923" cy="489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ea typeface="Cambria Math" panose="02040503050406030204" pitchFamily="18" charset="0"/>
                    <a:sym typeface="Wingdings" panose="05000000000000000000" pitchFamily="2" charset="2"/>
                  </a:rPr>
                  <a:t>   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CEB1D2-1A1D-48DE-B628-FC7CA2CEA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77" y="4099691"/>
                <a:ext cx="1850923" cy="489814"/>
              </a:xfrm>
              <a:prstGeom prst="rect">
                <a:avLst/>
              </a:prstGeom>
              <a:blipFill>
                <a:blip r:embed="rId6"/>
                <a:stretch>
                  <a:fillRect l="-2632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FF23EA7-3858-418A-8284-42D0F7B2C4B0}"/>
                  </a:ext>
                </a:extLst>
              </p:cNvPr>
              <p:cNvSpPr txBox="1"/>
              <p:nvPr/>
            </p:nvSpPr>
            <p:spPr>
              <a:xfrm>
                <a:off x="6172200" y="4581043"/>
                <a:ext cx="1676400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𝛽𝜖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FF23EA7-3858-418A-8284-42D0F7B2C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581043"/>
                <a:ext cx="1676400" cy="6295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71840E-8561-4A21-8670-DC19C2CA9FAA}"/>
                  </a:ext>
                </a:extLst>
              </p:cNvPr>
              <p:cNvSpPr txBox="1"/>
              <p:nvPr/>
            </p:nvSpPr>
            <p:spPr>
              <a:xfrm>
                <a:off x="762000" y="4581043"/>
                <a:ext cx="5181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Similarity with EM waves suggest, BE-statistics with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/>
                  <a:t>  (that is Planck’s distributions must be applied)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71840E-8561-4A21-8670-DC19C2CA9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581043"/>
                <a:ext cx="5181600" cy="646331"/>
              </a:xfrm>
              <a:prstGeom prst="rect">
                <a:avLst/>
              </a:prstGeom>
              <a:blipFill>
                <a:blip r:embed="rId8"/>
                <a:stretch>
                  <a:fillRect l="-941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8AB2806-6BD8-4DAF-B4AA-DD300A71F248}"/>
              </a:ext>
            </a:extLst>
          </p:cNvPr>
          <p:cNvSpPr txBox="1"/>
          <p:nvPr/>
        </p:nvSpPr>
        <p:spPr>
          <a:xfrm>
            <a:off x="762000" y="538556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Total Energy of harmonic oscillators in 3-D,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BFC63B-8011-41BD-80D4-45862569D98C}"/>
                  </a:ext>
                </a:extLst>
              </p:cNvPr>
              <p:cNvSpPr txBox="1"/>
              <p:nvPr/>
            </p:nvSpPr>
            <p:spPr>
              <a:xfrm>
                <a:off x="5638800" y="5411042"/>
                <a:ext cx="1981200" cy="832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bar>
                            <m:barPr>
                              <m:pos m:val="top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BFC63B-8011-41BD-80D4-45862569D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11042"/>
                <a:ext cx="1981200" cy="8328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3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80BA89-C8B1-4534-8AE8-307E06001656}"/>
              </a:ext>
            </a:extLst>
          </p:cNvPr>
          <p:cNvSpPr txBox="1"/>
          <p:nvPr/>
        </p:nvSpPr>
        <p:spPr>
          <a:xfrm>
            <a:off x="457200" y="228600"/>
            <a:ext cx="3581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Debye 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280A2F-56D2-4B11-B066-C7A9AD821B40}"/>
                  </a:ext>
                </a:extLst>
              </p:cNvPr>
              <p:cNvSpPr txBox="1"/>
              <p:nvPr/>
            </p:nvSpPr>
            <p:spPr>
              <a:xfrm>
                <a:off x="4343400" y="212281"/>
                <a:ext cx="1981200" cy="832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bar>
                            <m:barPr>
                              <m:pos m:val="top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280A2F-56D2-4B11-B066-C7A9AD821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2281"/>
                <a:ext cx="1981200" cy="8328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2EB6BDF-7466-4EE3-8356-D3748FAD9699}"/>
              </a:ext>
            </a:extLst>
          </p:cNvPr>
          <p:cNvSpPr txBox="1"/>
          <p:nvPr/>
        </p:nvSpPr>
        <p:spPr>
          <a:xfrm>
            <a:off x="6096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photons, there are infinite modes, but atomic spacing in a solid puts lower limit on wavelength (the minimum energy of sound waves is called </a:t>
            </a:r>
            <a:r>
              <a:rPr lang="en-US" sz="1800" b="1" dirty="0"/>
              <a:t>phonons</a:t>
            </a:r>
            <a:r>
              <a:rPr lang="en-US" sz="1800" dirty="0"/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D76471-E635-44FF-9132-D1E74F2482BA}"/>
              </a:ext>
            </a:extLst>
          </p:cNvPr>
          <p:cNvSpPr txBox="1"/>
          <p:nvPr/>
        </p:nvSpPr>
        <p:spPr>
          <a:xfrm>
            <a:off x="685800" y="1981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1-D each bump must at least contain one atom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2F4388-8252-4AAD-BA52-D74CB69DB955}"/>
              </a:ext>
            </a:extLst>
          </p:cNvPr>
          <p:cNvGrpSpPr/>
          <p:nvPr/>
        </p:nvGrpSpPr>
        <p:grpSpPr>
          <a:xfrm>
            <a:off x="5864597" y="2212032"/>
            <a:ext cx="2743200" cy="276999"/>
            <a:chOff x="4716781" y="2644140"/>
            <a:chExt cx="3586982" cy="39623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59DD8A-F258-44C5-95B4-43E30FC8A68C}"/>
                </a:ext>
              </a:extLst>
            </p:cNvPr>
            <p:cNvGrpSpPr/>
            <p:nvPr/>
          </p:nvGrpSpPr>
          <p:grpSpPr>
            <a:xfrm>
              <a:off x="4716781" y="2644140"/>
              <a:ext cx="3586558" cy="396237"/>
              <a:chOff x="4716781" y="2644140"/>
              <a:chExt cx="3586558" cy="396237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B4EB24F-0886-4A4E-8F53-4F0C5AACB25E}"/>
                  </a:ext>
                </a:extLst>
              </p:cNvPr>
              <p:cNvSpPr/>
              <p:nvPr/>
            </p:nvSpPr>
            <p:spPr>
              <a:xfrm>
                <a:off x="4716781" y="268985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8DA961F-3897-4044-988A-527740FD2B3C}"/>
                  </a:ext>
                </a:extLst>
              </p:cNvPr>
              <p:cNvSpPr/>
              <p:nvPr/>
            </p:nvSpPr>
            <p:spPr>
              <a:xfrm>
                <a:off x="5638800" y="266773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690868AF-2668-42B1-BA47-F7C4E7B09B59}"/>
                  </a:ext>
                </a:extLst>
              </p:cNvPr>
              <p:cNvSpPr/>
              <p:nvPr/>
            </p:nvSpPr>
            <p:spPr>
              <a:xfrm>
                <a:off x="5227319" y="297180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F315108-D84E-47AB-895A-B156B2E27858}"/>
                  </a:ext>
                </a:extLst>
              </p:cNvPr>
              <p:cNvSpPr/>
              <p:nvPr/>
            </p:nvSpPr>
            <p:spPr>
              <a:xfrm>
                <a:off x="6125192" y="2944761"/>
                <a:ext cx="45719" cy="4670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564B5AB-854F-4750-A2E9-EB6B0E016C19}"/>
                  </a:ext>
                </a:extLst>
              </p:cNvPr>
              <p:cNvSpPr/>
              <p:nvPr/>
            </p:nvSpPr>
            <p:spPr>
              <a:xfrm>
                <a:off x="6964681" y="297179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527B774-08FD-46C8-A807-F1B2FDDD6B9E}"/>
                  </a:ext>
                </a:extLst>
              </p:cNvPr>
              <p:cNvSpPr/>
              <p:nvPr/>
            </p:nvSpPr>
            <p:spPr>
              <a:xfrm>
                <a:off x="6520753" y="264414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5C0249E-E332-4DDE-962D-B194BC173C79}"/>
                  </a:ext>
                </a:extLst>
              </p:cNvPr>
              <p:cNvSpPr/>
              <p:nvPr/>
            </p:nvSpPr>
            <p:spPr>
              <a:xfrm>
                <a:off x="7389186" y="266699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FEB66A2-ABCB-4AE2-BC90-CC413EE0203E}"/>
                  </a:ext>
                </a:extLst>
              </p:cNvPr>
              <p:cNvSpPr/>
              <p:nvPr/>
            </p:nvSpPr>
            <p:spPr>
              <a:xfrm>
                <a:off x="8257620" y="268985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D11D4B1-0C1B-4C2A-925B-2E0504696188}"/>
                  </a:ext>
                </a:extLst>
              </p:cNvPr>
              <p:cNvSpPr/>
              <p:nvPr/>
            </p:nvSpPr>
            <p:spPr>
              <a:xfrm>
                <a:off x="7833362" y="299465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3D81FD3-A67C-4A09-9FE1-01A43CCE0324}"/>
                </a:ext>
              </a:extLst>
            </p:cNvPr>
            <p:cNvCxnSpPr>
              <a:cxnSpLocks/>
            </p:cNvCxnSpPr>
            <p:nvPr/>
          </p:nvCxnSpPr>
          <p:spPr>
            <a:xfrm>
              <a:off x="4755805" y="2716218"/>
              <a:ext cx="494374" cy="27524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57AFC26-D8AA-47D1-B3AF-52C5954884DC}"/>
                </a:ext>
              </a:extLst>
            </p:cNvPr>
            <p:cNvCxnSpPr>
              <a:cxnSpLocks/>
            </p:cNvCxnSpPr>
            <p:nvPr/>
          </p:nvCxnSpPr>
          <p:spPr>
            <a:xfrm>
              <a:off x="5647345" y="2682483"/>
              <a:ext cx="494374" cy="27524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21B5AE7-26C6-4B8B-9476-F5D8DAE5EB94}"/>
                </a:ext>
              </a:extLst>
            </p:cNvPr>
            <p:cNvCxnSpPr>
              <a:cxnSpLocks/>
              <a:endCxn id="12" idx="6"/>
            </p:cNvCxnSpPr>
            <p:nvPr/>
          </p:nvCxnSpPr>
          <p:spPr>
            <a:xfrm>
              <a:off x="6570514" y="2691329"/>
              <a:ext cx="439886" cy="30333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C95F453-5CAE-4C32-A7CD-E8FE4316937A}"/>
                </a:ext>
              </a:extLst>
            </p:cNvPr>
            <p:cNvCxnSpPr>
              <a:cxnSpLocks/>
              <a:endCxn id="16" idx="6"/>
            </p:cNvCxnSpPr>
            <p:nvPr/>
          </p:nvCxnSpPr>
          <p:spPr>
            <a:xfrm>
              <a:off x="7433126" y="2718179"/>
              <a:ext cx="445955" cy="29933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3EE7DD8-7CE1-46F1-B3A0-D7BF0B21ED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6343" y="2698879"/>
              <a:ext cx="387639" cy="302113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13A92F6-7DF2-4A71-B69F-21C857A4D762}"/>
                </a:ext>
              </a:extLst>
            </p:cNvPr>
            <p:cNvCxnSpPr>
              <a:cxnSpLocks/>
              <a:endCxn id="13" idx="3"/>
            </p:cNvCxnSpPr>
            <p:nvPr/>
          </p:nvCxnSpPr>
          <p:spPr>
            <a:xfrm flipV="1">
              <a:off x="6123209" y="2683164"/>
              <a:ext cx="404239" cy="28494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C0BCA17-30C2-408B-B042-A49938C4FAB6}"/>
                </a:ext>
              </a:extLst>
            </p:cNvPr>
            <p:cNvCxnSpPr>
              <a:cxnSpLocks/>
              <a:stCxn id="12" idx="7"/>
            </p:cNvCxnSpPr>
            <p:nvPr/>
          </p:nvCxnSpPr>
          <p:spPr>
            <a:xfrm flipV="1">
              <a:off x="7003705" y="2680027"/>
              <a:ext cx="431200" cy="298467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67F3A0C-96CE-4013-A51A-2111F77544F2}"/>
                </a:ext>
              </a:extLst>
            </p:cNvPr>
            <p:cNvCxnSpPr>
              <a:cxnSpLocks/>
              <a:stCxn id="16" idx="7"/>
            </p:cNvCxnSpPr>
            <p:nvPr/>
          </p:nvCxnSpPr>
          <p:spPr>
            <a:xfrm flipV="1">
              <a:off x="7872386" y="2712717"/>
              <a:ext cx="431377" cy="28863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30190FA-49E0-4751-8878-6D5D3E2BE185}"/>
              </a:ext>
            </a:extLst>
          </p:cNvPr>
          <p:cNvSpPr txBox="1"/>
          <p:nvPr/>
        </p:nvSpPr>
        <p:spPr>
          <a:xfrm>
            <a:off x="533400" y="2350532"/>
            <a:ext cx="5484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</a:t>
            </a:r>
            <a:r>
              <a:rPr lang="en-US" sz="1800" i="1" dirty="0"/>
              <a:t>n</a:t>
            </a:r>
            <a:r>
              <a:rPr lang="en-US" sz="1800" dirty="0"/>
              <a:t> cannot be more than number of atoms, </a:t>
            </a:r>
            <a:r>
              <a:rPr lang="en-US" sz="1800" i="1" dirty="0"/>
              <a:t>N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F12CD8D-D8FB-423A-91BF-A91CBF3C60A2}"/>
              </a:ext>
            </a:extLst>
          </p:cNvPr>
          <p:cNvGrpSpPr/>
          <p:nvPr/>
        </p:nvGrpSpPr>
        <p:grpSpPr>
          <a:xfrm>
            <a:off x="5882079" y="2901832"/>
            <a:ext cx="2487960" cy="423000"/>
            <a:chOff x="5564594" y="2674084"/>
            <a:chExt cx="2487960" cy="423000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A0B1971-E2A1-4B23-92AE-3DF9CD2A1CCA}"/>
                </a:ext>
              </a:extLst>
            </p:cNvPr>
            <p:cNvGrpSpPr/>
            <p:nvPr/>
          </p:nvGrpSpPr>
          <p:grpSpPr>
            <a:xfrm>
              <a:off x="5564594" y="2683804"/>
              <a:ext cx="797040" cy="186840"/>
              <a:chOff x="5564594" y="2683804"/>
              <a:chExt cx="797040" cy="186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63C2A2D0-9243-4837-9BD6-0CC38DDA7C49}"/>
                      </a:ext>
                    </a:extLst>
                  </p14:cNvPr>
                  <p14:cNvContentPartPr/>
                  <p14:nvPr/>
                </p14:nvContentPartPr>
                <p14:xfrm>
                  <a:off x="5564594" y="2870284"/>
                  <a:ext cx="360" cy="36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63C2A2D0-9243-4837-9BD6-0CC38DDA7C49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5501594" y="2807644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FA5C553D-94F2-497C-9023-D0ABC0824F24}"/>
                      </a:ext>
                    </a:extLst>
                  </p14:cNvPr>
                  <p14:cNvContentPartPr/>
                  <p14:nvPr/>
                </p14:nvContentPartPr>
                <p14:xfrm>
                  <a:off x="6007394" y="2683804"/>
                  <a:ext cx="360" cy="3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FA5C553D-94F2-497C-9023-D0ABC0824F24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5944394" y="2620804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659D5902-8364-433C-A38D-B449506F8AFC}"/>
                      </a:ext>
                    </a:extLst>
                  </p14:cNvPr>
                  <p14:cNvContentPartPr/>
                  <p14:nvPr/>
                </p14:nvContentPartPr>
                <p14:xfrm>
                  <a:off x="6361274" y="2742844"/>
                  <a:ext cx="360" cy="360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659D5902-8364-433C-A38D-B449506F8AFC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6298274" y="2679844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B082D13-6B93-487A-A84D-F29547EA32A4}"/>
                    </a:ext>
                  </a:extLst>
                </p14:cNvPr>
                <p14:cNvContentPartPr/>
                <p14:nvPr/>
              </p14:nvContentPartPr>
              <p14:xfrm>
                <a:off x="6636314" y="2909884"/>
                <a:ext cx="360" cy="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B082D13-6B93-487A-A84D-F29547EA32A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573314" y="284724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E1F34B2-FAEF-4327-94F7-9853313E26B9}"/>
                    </a:ext>
                  </a:extLst>
                </p14:cNvPr>
                <p14:cNvContentPartPr/>
                <p14:nvPr/>
              </p14:nvContentPartPr>
              <p14:xfrm>
                <a:off x="7108274" y="3096724"/>
                <a:ext cx="360" cy="3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E1F34B2-FAEF-4327-94F7-9853313E26B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045274" y="303372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8704D68-8365-45CB-ABEE-910E6579CC30}"/>
                    </a:ext>
                  </a:extLst>
                </p14:cNvPr>
                <p14:cNvContentPartPr/>
                <p14:nvPr/>
              </p14:nvContentPartPr>
              <p14:xfrm>
                <a:off x="7413194" y="3087004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8704D68-8365-45CB-ABEE-910E6579CC3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350554" y="302400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D3DCC5E-E4FA-4A71-A619-DD83ADFADC8F}"/>
                    </a:ext>
                  </a:extLst>
                </p14:cNvPr>
                <p14:cNvContentPartPr/>
                <p14:nvPr/>
              </p14:nvContentPartPr>
              <p14:xfrm>
                <a:off x="7767434" y="2968924"/>
                <a:ext cx="360" cy="3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D3DCC5E-E4FA-4A71-A619-DD83ADFADC8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704434" y="290628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F9A6BDD-B1E0-495A-9FB6-4E8D80D0ABBE}"/>
                    </a:ext>
                  </a:extLst>
                </p14:cNvPr>
                <p14:cNvContentPartPr/>
                <p14:nvPr/>
              </p14:nvContentPartPr>
              <p14:xfrm>
                <a:off x="8052194" y="2762644"/>
                <a:ext cx="360" cy="3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F9A6BDD-B1E0-495A-9FB6-4E8D80D0ABB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989194" y="270000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C85A451-4481-4B2A-B16D-5B6ED1A0ACD9}"/>
                    </a:ext>
                  </a:extLst>
                </p14:cNvPr>
                <p14:cNvContentPartPr/>
                <p14:nvPr/>
              </p14:nvContentPartPr>
              <p14:xfrm>
                <a:off x="6026834" y="2674084"/>
                <a:ext cx="360" cy="136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C85A451-4481-4B2A-B16D-5B6ED1A0ACD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963834" y="2611084"/>
                  <a:ext cx="126000" cy="139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9EC3EAED-9976-4AB6-9EF6-387439F17CDD}"/>
              </a:ext>
            </a:extLst>
          </p:cNvPr>
          <p:cNvSpPr txBox="1"/>
          <p:nvPr/>
        </p:nvSpPr>
        <p:spPr>
          <a:xfrm>
            <a:off x="533400" y="2963553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</a:t>
            </a:r>
            <a:r>
              <a:rPr lang="en-US" sz="1800" b="1" dirty="0"/>
              <a:t>3-D</a:t>
            </a:r>
            <a:r>
              <a:rPr lang="en-US" sz="1800" dirty="0"/>
              <a:t>, consider a cube containing N atoms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553722F-FF2A-45AD-ABB8-D567628A6ABD}"/>
                  </a:ext>
                </a:extLst>
              </p:cNvPr>
              <p:cNvSpPr txBox="1"/>
              <p:nvPr/>
            </p:nvSpPr>
            <p:spPr>
              <a:xfrm>
                <a:off x="6576260" y="4184133"/>
                <a:ext cx="2415340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553722F-FF2A-45AD-ABB8-D567628A6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260" y="4184133"/>
                <a:ext cx="2415340" cy="6560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0ACE6B71-413C-4F69-8068-A7815349F72B}"/>
              </a:ext>
            </a:extLst>
          </p:cNvPr>
          <p:cNvSpPr txBox="1"/>
          <p:nvPr/>
        </p:nvSpPr>
        <p:spPr>
          <a:xfrm>
            <a:off x="608461" y="3913396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Debye’s idea was to pretend region in </a:t>
            </a:r>
            <a:r>
              <a:rPr lang="en-US" sz="1800" i="1" dirty="0"/>
              <a:t>n</a:t>
            </a:r>
            <a:r>
              <a:rPr lang="en-US" sz="1800" dirty="0"/>
              <a:t>-space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37152F6-931E-4489-BF3E-B260D2DDA9A6}"/>
                  </a:ext>
                </a:extLst>
              </p:cNvPr>
              <p:cNvSpPr txBox="1"/>
              <p:nvPr/>
            </p:nvSpPr>
            <p:spPr>
              <a:xfrm>
                <a:off x="1219200" y="4342362"/>
                <a:ext cx="3962400" cy="485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8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𝑜𝑓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𝑠𝑝h𝑒𝑟𝑒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𝑠𝑝𝑎𝑐𝑒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37152F6-931E-4489-BF3E-B260D2DDA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342362"/>
                <a:ext cx="3962400" cy="485326"/>
              </a:xfrm>
              <a:prstGeom prst="rect">
                <a:avLst/>
              </a:prstGeom>
              <a:blipFill>
                <a:blip r:embed="rId15"/>
                <a:stretch>
                  <a:fillRect l="-1231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084294B-1D8D-4004-9094-F717F141D954}"/>
                  </a:ext>
                </a:extLst>
              </p:cNvPr>
              <p:cNvSpPr txBox="1"/>
              <p:nvPr/>
            </p:nvSpPr>
            <p:spPr>
              <a:xfrm>
                <a:off x="4288659" y="4707285"/>
                <a:ext cx="2168079" cy="485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Sup>
                      <m:sSub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084294B-1D8D-4004-9094-F717F141D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659" y="4707285"/>
                <a:ext cx="2168079" cy="485902"/>
              </a:xfrm>
              <a:prstGeom prst="rect">
                <a:avLst/>
              </a:prstGeom>
              <a:blipFill>
                <a:blip r:embed="rId16"/>
                <a:stretch>
                  <a:fillRect l="-2535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3F92E5-7C5D-4B14-85A0-CD764CDADBB0}"/>
                  </a:ext>
                </a:extLst>
              </p:cNvPr>
              <p:cNvSpPr txBox="1"/>
              <p:nvPr/>
            </p:nvSpPr>
            <p:spPr>
              <a:xfrm>
                <a:off x="6814213" y="4935394"/>
                <a:ext cx="1539000" cy="892296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3F92E5-7C5D-4B14-85A0-CD764CDAD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213" y="4935394"/>
                <a:ext cx="1539000" cy="89229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158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454F2A87-5885-4C36-A133-3EF88E1F662D}"/>
              </a:ext>
            </a:extLst>
          </p:cNvPr>
          <p:cNvSpPr txBox="1"/>
          <p:nvPr/>
        </p:nvSpPr>
        <p:spPr>
          <a:xfrm>
            <a:off x="2224551" y="3343061"/>
            <a:ext cx="2957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Calculating sum is complicated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ACC528B-53AD-448F-9415-117707F59AC6}"/>
                  </a:ext>
                </a:extLst>
              </p:cNvPr>
              <p:cNvSpPr txBox="1"/>
              <p:nvPr/>
            </p:nvSpPr>
            <p:spPr>
              <a:xfrm>
                <a:off x="1646906" y="5332625"/>
                <a:ext cx="4247535" cy="789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ACC528B-53AD-448F-9415-117707F59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906" y="5332625"/>
                <a:ext cx="4247535" cy="78925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CC68395-54A6-441C-9D68-14AD0F62ECA6}"/>
                  </a:ext>
                </a:extLst>
              </p:cNvPr>
              <p:cNvSpPr txBox="1"/>
              <p:nvPr/>
            </p:nvSpPr>
            <p:spPr>
              <a:xfrm>
                <a:off x="6001904" y="5937214"/>
                <a:ext cx="12597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𝑃𝑙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CC68395-54A6-441C-9D68-14AD0F62E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904" y="5937214"/>
                <a:ext cx="125979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978DB94A-014E-426C-B651-116CD733AE51}"/>
              </a:ext>
            </a:extLst>
          </p:cNvPr>
          <p:cNvSpPr txBox="1"/>
          <p:nvPr/>
        </p:nvSpPr>
        <p:spPr>
          <a:xfrm>
            <a:off x="645299" y="5150835"/>
            <a:ext cx="2287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spherical coordinates</a:t>
            </a:r>
          </a:p>
        </p:txBody>
      </p:sp>
    </p:spTree>
    <p:extLst>
      <p:ext uri="{BB962C8B-B14F-4D97-AF65-F5344CB8AC3E}">
        <p14:creationId xmlns:p14="http://schemas.microsoft.com/office/powerpoint/2010/main" val="74188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9" grpId="0"/>
      <p:bldP spid="55" grpId="0"/>
      <p:bldP spid="58" grpId="0"/>
      <p:bldP spid="59" grpId="0"/>
      <p:bldP spid="60" grpId="0"/>
      <p:bldP spid="61" grpId="0"/>
      <p:bldP spid="62" grpId="0" animBg="1"/>
      <p:bldP spid="63" grpId="0"/>
      <p:bldP spid="64" grpId="0"/>
      <p:bldP spid="65" grpId="0"/>
      <p:bldP spid="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942BC57-4AAB-4647-B562-288A72614CCE}"/>
              </a:ext>
            </a:extLst>
          </p:cNvPr>
          <p:cNvSpPr txBox="1"/>
          <p:nvPr/>
        </p:nvSpPr>
        <p:spPr>
          <a:xfrm>
            <a:off x="381000" y="643562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Consider a gas of Fermions at very </a:t>
            </a:r>
            <a:r>
              <a:rPr lang="en-US" sz="1800" dirty="0">
                <a:highlight>
                  <a:srgbClr val="FFFF00"/>
                </a:highlight>
              </a:rPr>
              <a:t>low temperature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0F4B63-A15D-4EFF-89EF-433D0A1047BD}"/>
              </a:ext>
            </a:extLst>
          </p:cNvPr>
          <p:cNvSpPr txBox="1"/>
          <p:nvPr/>
        </p:nvSpPr>
        <p:spPr>
          <a:xfrm>
            <a:off x="648922" y="1042391"/>
            <a:ext cx="8035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Best example is “conduction electrons inside a chunk of metal at low temperature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7CE01D-9248-4B4A-A373-E0D2CBA8B095}"/>
                  </a:ext>
                </a:extLst>
              </p:cNvPr>
              <p:cNvSpPr txBox="1"/>
              <p:nvPr/>
            </p:nvSpPr>
            <p:spPr>
              <a:xfrm>
                <a:off x="981996" y="2443817"/>
                <a:ext cx="2032817" cy="484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Condition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57CE01D-9248-4B4A-A373-E0D2CBA8B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996" y="2443817"/>
                <a:ext cx="2032817" cy="484172"/>
              </a:xfrm>
              <a:prstGeom prst="rect">
                <a:avLst/>
              </a:prstGeom>
              <a:blipFill>
                <a:blip r:embed="rId2"/>
                <a:stretch>
                  <a:fillRect l="-2395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3E1E5-3667-42E6-9A85-F59EB79A7CF7}"/>
                  </a:ext>
                </a:extLst>
              </p:cNvPr>
              <p:cNvSpPr txBox="1"/>
              <p:nvPr/>
            </p:nvSpPr>
            <p:spPr>
              <a:xfrm>
                <a:off x="862776" y="1427456"/>
                <a:ext cx="3518720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=65 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𝑛𝑚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163E1E5-3667-42E6-9A85-F59EB79A7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76" y="1427456"/>
                <a:ext cx="3518720" cy="793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1AE70E-7851-4532-8270-7E0446C56EA6}"/>
                  </a:ext>
                </a:extLst>
              </p:cNvPr>
              <p:cNvSpPr txBox="1"/>
              <p:nvPr/>
            </p:nvSpPr>
            <p:spPr>
              <a:xfrm>
                <a:off x="4572000" y="1452498"/>
                <a:ext cx="3594920" cy="1163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Fora typical metal, </a:t>
                </a:r>
                <a:r>
                  <a:rPr lang="en-US" sz="1800"/>
                  <a:t>assuming one </a:t>
                </a:r>
                <a:r>
                  <a:rPr lang="en-US" sz="1800" dirty="0"/>
                  <a:t>conduction electron from each atom,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0.008 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𝑛𝑚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1AE70E-7851-4532-8270-7E0446C56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52498"/>
                <a:ext cx="3594920" cy="1163075"/>
              </a:xfrm>
              <a:prstGeom prst="rect">
                <a:avLst/>
              </a:prstGeom>
              <a:blipFill>
                <a:blip r:embed="rId4"/>
                <a:stretch>
                  <a:fillRect l="-1356" t="-2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8E8E73B-E370-4D7A-8217-62D613A4022E}"/>
              </a:ext>
            </a:extLst>
          </p:cNvPr>
          <p:cNvSpPr txBox="1"/>
          <p:nvPr/>
        </p:nvSpPr>
        <p:spPr>
          <a:xfrm>
            <a:off x="5029202" y="342011"/>
            <a:ext cx="2590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FD statistics is applicable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4C506-B9E0-4177-AA10-15F0C369034B}"/>
              </a:ext>
            </a:extLst>
          </p:cNvPr>
          <p:cNvSpPr txBox="1"/>
          <p:nvPr/>
        </p:nvSpPr>
        <p:spPr>
          <a:xfrm>
            <a:off x="3060288" y="2516834"/>
            <a:ext cx="466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say “we have quantum gas of fermions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F8A256-1FF4-448F-886F-C5A692D64005}"/>
                  </a:ext>
                </a:extLst>
              </p:cNvPr>
              <p:cNvSpPr txBox="1"/>
              <p:nvPr/>
            </p:nvSpPr>
            <p:spPr>
              <a:xfrm>
                <a:off x="588703" y="3010554"/>
                <a:ext cx="33872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Suppose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FF8A256-1FF4-448F-886F-C5A692D64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03" y="3010554"/>
                <a:ext cx="3387213" cy="369332"/>
              </a:xfrm>
              <a:prstGeom prst="rect">
                <a:avLst/>
              </a:prstGeom>
              <a:blipFill>
                <a:blip r:embed="rId5"/>
                <a:stretch>
                  <a:fillRect l="-162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21C9BD-D569-486F-AA24-0FB5B7CCFD4B}"/>
                  </a:ext>
                </a:extLst>
              </p:cNvPr>
              <p:cNvSpPr txBox="1"/>
              <p:nvPr/>
            </p:nvSpPr>
            <p:spPr>
              <a:xfrm>
                <a:off x="3834586" y="3030216"/>
                <a:ext cx="266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Called </a:t>
                </a:r>
                <a:r>
                  <a:rPr lang="en-US" sz="1800" b="1" dirty="0"/>
                  <a:t>Fermi energy</a:t>
                </a:r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21C9BD-D569-486F-AA24-0FB5B7CCF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86" y="3030216"/>
                <a:ext cx="2667000" cy="369332"/>
              </a:xfrm>
              <a:prstGeom prst="rect">
                <a:avLst/>
              </a:prstGeom>
              <a:blipFill>
                <a:blip r:embed="rId6"/>
                <a:stretch>
                  <a:fillRect l="-182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2D6776C3-87E0-40A9-A9D3-FB9AE60B2D8A}"/>
              </a:ext>
            </a:extLst>
          </p:cNvPr>
          <p:cNvGrpSpPr/>
          <p:nvPr/>
        </p:nvGrpSpPr>
        <p:grpSpPr>
          <a:xfrm>
            <a:off x="952499" y="3692066"/>
            <a:ext cx="2667000" cy="640521"/>
            <a:chOff x="952499" y="3692066"/>
            <a:chExt cx="2667000" cy="64052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B013472-398F-4A4F-9856-D52BAC1E3544}"/>
                    </a:ext>
                  </a:extLst>
                </p:cNvPr>
                <p:cNvSpPr txBox="1"/>
                <p:nvPr/>
              </p:nvSpPr>
              <p:spPr>
                <a:xfrm>
                  <a:off x="952499" y="3692066"/>
                  <a:ext cx="2667000" cy="6015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bar>
                          <m:barPr>
                            <m:pos m:val="top"/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ba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 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mr>
                          <m:m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0     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</m:mr>
                        </m:m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B013472-398F-4A4F-9856-D52BAC1E35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52499" y="3692066"/>
                  <a:ext cx="2667000" cy="60151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3F7B70F-F372-4C65-A28B-9EBF213B72E3}"/>
                </a:ext>
              </a:extLst>
            </p:cNvPr>
            <p:cNvGrpSpPr/>
            <p:nvPr/>
          </p:nvGrpSpPr>
          <p:grpSpPr>
            <a:xfrm>
              <a:off x="2007008" y="3731076"/>
              <a:ext cx="95865" cy="601511"/>
              <a:chOff x="2113935" y="3218386"/>
              <a:chExt cx="95865" cy="601511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2212A12-760C-42AC-BC9D-F3497414CF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3935" y="3218386"/>
                <a:ext cx="0" cy="601511"/>
              </a:xfrm>
              <a:prstGeom prst="line">
                <a:avLst/>
              </a:prstGeom>
              <a:ln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51F17D99-DC8B-4446-A321-D450C8CD3D1F}"/>
                  </a:ext>
                </a:extLst>
              </p:cNvPr>
              <p:cNvCxnSpPr/>
              <p:nvPr/>
            </p:nvCxnSpPr>
            <p:spPr>
              <a:xfrm>
                <a:off x="2113935" y="3218386"/>
                <a:ext cx="95865" cy="0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760A715-EE74-434A-9767-AEEF63C2B749}"/>
                  </a:ext>
                </a:extLst>
              </p:cNvPr>
              <p:cNvCxnSpPr/>
              <p:nvPr/>
            </p:nvCxnSpPr>
            <p:spPr>
              <a:xfrm>
                <a:off x="2113935" y="3819897"/>
                <a:ext cx="95865" cy="0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65016052-57B4-4447-8313-6955972DB683}"/>
              </a:ext>
            </a:extLst>
          </p:cNvPr>
          <p:cNvSpPr txBox="1"/>
          <p:nvPr/>
        </p:nvSpPr>
        <p:spPr>
          <a:xfrm>
            <a:off x="3220069" y="3622386"/>
            <a:ext cx="1752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 step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C7110D8-E147-469A-BB83-9C537C5A76BA}"/>
                  </a:ext>
                </a:extLst>
              </p:cNvPr>
              <p:cNvSpPr txBox="1"/>
              <p:nvPr/>
            </p:nvSpPr>
            <p:spPr>
              <a:xfrm>
                <a:off x="5047633" y="3382245"/>
                <a:ext cx="3352797" cy="923330"/>
              </a:xfrm>
              <a:prstGeom prst="rect">
                <a:avLst/>
              </a:prstGeom>
              <a:noFill/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When Fermion gas is cold, all states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are occupied and all states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are unoccupied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C7110D8-E147-469A-BB83-9C537C5A7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633" y="3382245"/>
                <a:ext cx="3352797" cy="923330"/>
              </a:xfrm>
              <a:prstGeom prst="rect">
                <a:avLst/>
              </a:prstGeom>
              <a:blipFill>
                <a:blip r:embed="rId8"/>
                <a:stretch>
                  <a:fillRect l="-1268" t="-3268" r="-181" b="-9150"/>
                </a:stretch>
              </a:blipFill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B9DB091D-6A15-4E68-89E1-0FEFE536A7B6}"/>
              </a:ext>
            </a:extLst>
          </p:cNvPr>
          <p:cNvSpPr txBox="1"/>
          <p:nvPr/>
        </p:nvSpPr>
        <p:spPr>
          <a:xfrm>
            <a:off x="4819031" y="4387872"/>
            <a:ext cx="3810000" cy="369332"/>
          </a:xfrm>
          <a:prstGeom prst="rect">
            <a:avLst/>
          </a:prstGeom>
          <a:noFill/>
          <a:ln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Fermions gas is said to be </a:t>
            </a:r>
            <a:r>
              <a:rPr lang="en-US" sz="1800" b="1" dirty="0"/>
              <a:t>degenerate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8B13CF-74FC-4029-B36B-89CD207D6393}"/>
              </a:ext>
            </a:extLst>
          </p:cNvPr>
          <p:cNvSpPr txBox="1"/>
          <p:nvPr/>
        </p:nvSpPr>
        <p:spPr>
          <a:xfrm>
            <a:off x="3733800" y="4839501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has nothing to do with splitting of energy level which is also called degeneracy of energy level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5BFEA93-3FE0-4A01-B218-BA7595E41DDE}"/>
                  </a:ext>
                </a:extLst>
              </p:cNvPr>
              <p:cNvSpPr txBox="1"/>
              <p:nvPr/>
            </p:nvSpPr>
            <p:spPr>
              <a:xfrm>
                <a:off x="588703" y="5746878"/>
                <a:ext cx="5486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, we need total number of fermions (electrons)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5BFEA93-3FE0-4A01-B218-BA7595E41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703" y="5746878"/>
                <a:ext cx="5486399" cy="369332"/>
              </a:xfrm>
              <a:prstGeom prst="rect">
                <a:avLst/>
              </a:prstGeom>
              <a:blipFill>
                <a:blip r:embed="rId9"/>
                <a:stretch>
                  <a:fillRect l="-10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383BD53-16BC-4165-A96D-228B6C97D385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30423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  <p:bldP spid="15" grpId="0"/>
      <p:bldP spid="26" grpId="0"/>
      <p:bldP spid="27" grpId="0" animBg="1"/>
      <p:bldP spid="28" grpId="0" animBg="1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6A5F85-A5CE-4D5A-8A1F-9256E94D5946}"/>
              </a:ext>
            </a:extLst>
          </p:cNvPr>
          <p:cNvSpPr txBox="1"/>
          <p:nvPr/>
        </p:nvSpPr>
        <p:spPr>
          <a:xfrm>
            <a:off x="457200" y="228600"/>
            <a:ext cx="3581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Debye 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FC3F82-6C71-447C-8278-32B794EA5673}"/>
                  </a:ext>
                </a:extLst>
              </p:cNvPr>
              <p:cNvSpPr txBox="1"/>
              <p:nvPr/>
            </p:nvSpPr>
            <p:spPr>
              <a:xfrm>
                <a:off x="4038600" y="228600"/>
                <a:ext cx="4191000" cy="789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FC3F82-6C71-447C-8278-32B794EA5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28600"/>
                <a:ext cx="4191000" cy="789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FD37AA5-0577-4735-BA9A-2EA653673AF0}"/>
              </a:ext>
            </a:extLst>
          </p:cNvPr>
          <p:cNvSpPr txBox="1"/>
          <p:nvPr/>
        </p:nvSpPr>
        <p:spPr>
          <a:xfrm>
            <a:off x="4367982" y="98809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6F262C-5800-4D6F-89F6-6CA116519012}"/>
              </a:ext>
            </a:extLst>
          </p:cNvPr>
          <p:cNvCxnSpPr>
            <a:cxnSpLocks/>
          </p:cNvCxnSpPr>
          <p:nvPr/>
        </p:nvCxnSpPr>
        <p:spPr>
          <a:xfrm flipV="1">
            <a:off x="4623619" y="988095"/>
            <a:ext cx="277763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CB7CE0-3544-4B96-8D33-655F22C2091B}"/>
                  </a:ext>
                </a:extLst>
              </p:cNvPr>
              <p:cNvSpPr txBox="1"/>
              <p:nvPr/>
            </p:nvSpPr>
            <p:spPr>
              <a:xfrm>
                <a:off x="737421" y="1062609"/>
                <a:ext cx="3175818" cy="818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CB7CE0-3544-4B96-8D33-655F22C20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21" y="1062609"/>
                <a:ext cx="3175818" cy="8188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2DA99B-9C3C-41A4-A05B-89040BE4EB98}"/>
                  </a:ext>
                </a:extLst>
              </p:cNvPr>
              <p:cNvSpPr txBox="1"/>
              <p:nvPr/>
            </p:nvSpPr>
            <p:spPr>
              <a:xfrm>
                <a:off x="3833049" y="1285645"/>
                <a:ext cx="2032818" cy="489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ea typeface="Cambria Math" panose="02040503050406030204" pitchFamily="18" charset="0"/>
                  </a:rPr>
                  <a:t>Where  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2DA99B-9C3C-41A4-A05B-89040BE4E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049" y="1285645"/>
                <a:ext cx="2032818" cy="489814"/>
              </a:xfrm>
              <a:prstGeom prst="rect">
                <a:avLst/>
              </a:prstGeom>
              <a:blipFill>
                <a:blip r:embed="rId4"/>
                <a:stretch>
                  <a:fillRect l="-2703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5C3FAA-04DD-4A17-9DC7-48B16DDFD9E6}"/>
                  </a:ext>
                </a:extLst>
              </p:cNvPr>
              <p:cNvSpPr txBox="1"/>
              <p:nvPr/>
            </p:nvSpPr>
            <p:spPr>
              <a:xfrm>
                <a:off x="609600" y="1922132"/>
                <a:ext cx="3581400" cy="872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  <m:sSub>
                                        <m:sSub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𝐿𝑘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−1]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5C3FAA-04DD-4A17-9DC7-48B16DDFD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22132"/>
                <a:ext cx="3581400" cy="8725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7901D9-BAAC-4258-BE5E-BF2D0BEADBEB}"/>
                  </a:ext>
                </a:extLst>
              </p:cNvPr>
              <p:cNvSpPr txBox="1"/>
              <p:nvPr/>
            </p:nvSpPr>
            <p:spPr>
              <a:xfrm>
                <a:off x="5067300" y="1992715"/>
                <a:ext cx="2362200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Assuming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7901D9-BAAC-4258-BE5E-BF2D0BEAD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00" y="1992715"/>
                <a:ext cx="2362200" cy="524118"/>
              </a:xfrm>
              <a:prstGeom prst="rect">
                <a:avLst/>
              </a:prstGeom>
              <a:blipFill>
                <a:blip r:embed="rId6"/>
                <a:stretch>
                  <a:fillRect l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DB88A4-2A24-495E-9CC1-FED838E53113}"/>
                  </a:ext>
                </a:extLst>
              </p:cNvPr>
              <p:cNvSpPr txBox="1"/>
              <p:nvPr/>
            </p:nvSpPr>
            <p:spPr>
              <a:xfrm>
                <a:off x="4520382" y="2370255"/>
                <a:ext cx="4095134" cy="662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r>
                  <a:rPr lang="en-US" sz="18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DB88A4-2A24-495E-9CC1-FED838E53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382" y="2370255"/>
                <a:ext cx="4095134" cy="662489"/>
              </a:xfrm>
              <a:prstGeom prst="rect">
                <a:avLst/>
              </a:prstGeom>
              <a:blipFill>
                <a:blip r:embed="rId7"/>
                <a:stretch>
                  <a:fillRect l="-1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3E220FF-9E48-43AF-8F1A-76F5CF7E7851}"/>
                  </a:ext>
                </a:extLst>
              </p:cNvPr>
              <p:cNvSpPr txBox="1"/>
              <p:nvPr/>
            </p:nvSpPr>
            <p:spPr>
              <a:xfrm>
                <a:off x="4744219" y="3094649"/>
                <a:ext cx="144780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3E220FF-9E48-43AF-8F1A-76F5CF7E7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19" y="3094649"/>
                <a:ext cx="1447800" cy="6090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row: Down 19">
            <a:extLst>
              <a:ext uri="{FF2B5EF4-FFF2-40B4-BE49-F238E27FC236}">
                <a16:creationId xmlns:a16="http://schemas.microsoft.com/office/drawing/2014/main" id="{2A0C1D49-E75C-463A-A0AB-A4991F92D86B}"/>
              </a:ext>
            </a:extLst>
          </p:cNvPr>
          <p:cNvSpPr/>
          <p:nvPr/>
        </p:nvSpPr>
        <p:spPr>
          <a:xfrm>
            <a:off x="1828800" y="2624257"/>
            <a:ext cx="209550" cy="5147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2588EA9-3D24-4CF0-B94B-560C89D0BE28}"/>
                  </a:ext>
                </a:extLst>
              </p:cNvPr>
              <p:cNvSpPr txBox="1"/>
              <p:nvPr/>
            </p:nvSpPr>
            <p:spPr>
              <a:xfrm>
                <a:off x="737421" y="3118259"/>
                <a:ext cx="3079343" cy="81868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2588EA9-3D24-4CF0-B94B-560C89D0B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21" y="3118259"/>
                <a:ext cx="3079343" cy="8186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00F4FDF-54BA-41B0-90AA-E3AA52DAAA8D}"/>
                  </a:ext>
                </a:extLst>
              </p:cNvPr>
              <p:cNvSpPr txBox="1"/>
              <p:nvPr/>
            </p:nvSpPr>
            <p:spPr>
              <a:xfrm>
                <a:off x="516649" y="4014324"/>
                <a:ext cx="1740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When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sub>
                    </m:sSub>
                  </m:oMath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00F4FDF-54BA-41B0-90AA-E3AA52DAA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49" y="4014324"/>
                <a:ext cx="1740310" cy="369332"/>
              </a:xfrm>
              <a:prstGeom prst="rect">
                <a:avLst/>
              </a:prstGeom>
              <a:blipFill>
                <a:blip r:embed="rId10"/>
                <a:stretch>
                  <a:fillRect l="-315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002DA60-7009-4E80-9F08-971E2F3D6455}"/>
                  </a:ext>
                </a:extLst>
              </p:cNvPr>
              <p:cNvSpPr txBox="1"/>
              <p:nvPr/>
            </p:nvSpPr>
            <p:spPr>
              <a:xfrm>
                <a:off x="2436478" y="3936945"/>
                <a:ext cx="1184787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002DA60-7009-4E80-9F08-971E2F3D6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478" y="3936945"/>
                <a:ext cx="1184787" cy="6090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9D5E04-3827-4D97-AC88-FF8096685140}"/>
                  </a:ext>
                </a:extLst>
              </p:cNvPr>
              <p:cNvSpPr txBox="1"/>
              <p:nvPr/>
            </p:nvSpPr>
            <p:spPr>
              <a:xfrm>
                <a:off x="3779118" y="3839002"/>
                <a:ext cx="2086749" cy="7366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9D5E04-3827-4D97-AC88-FF8096685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118" y="3839002"/>
                <a:ext cx="2086749" cy="73661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350EF6-B318-4F77-935F-DA53951426F4}"/>
                  </a:ext>
                </a:extLst>
              </p:cNvPr>
              <p:cNvSpPr txBox="1"/>
              <p:nvPr/>
            </p:nvSpPr>
            <p:spPr>
              <a:xfrm>
                <a:off x="6315996" y="3834193"/>
                <a:ext cx="1741541" cy="74142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350EF6-B318-4F77-935F-DA5395142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996" y="3834193"/>
                <a:ext cx="1741541" cy="74142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855866-BE26-467D-A718-AE1CD77ECBBD}"/>
                  </a:ext>
                </a:extLst>
              </p:cNvPr>
              <p:cNvSpPr txBox="1"/>
              <p:nvPr/>
            </p:nvSpPr>
            <p:spPr>
              <a:xfrm>
                <a:off x="1237173" y="4722324"/>
                <a:ext cx="2021454" cy="544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And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855866-BE26-467D-A718-AE1CD77EC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173" y="4722324"/>
                <a:ext cx="2021454" cy="544573"/>
              </a:xfrm>
              <a:prstGeom prst="rect">
                <a:avLst/>
              </a:prstGeom>
              <a:blipFill>
                <a:blip r:embed="rId14"/>
                <a:stretch>
                  <a:fillRect l="-2711" b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row: Right 27">
            <a:extLst>
              <a:ext uri="{FF2B5EF4-FFF2-40B4-BE49-F238E27FC236}">
                <a16:creationId xmlns:a16="http://schemas.microsoft.com/office/drawing/2014/main" id="{E499985B-171C-4D35-89DE-EBE9D8E6CADA}"/>
              </a:ext>
            </a:extLst>
          </p:cNvPr>
          <p:cNvSpPr/>
          <p:nvPr/>
        </p:nvSpPr>
        <p:spPr>
          <a:xfrm>
            <a:off x="3301487" y="4904753"/>
            <a:ext cx="304800" cy="13619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BFA4997-FE8F-4384-BED4-CE193294FE8D}"/>
                  </a:ext>
                </a:extLst>
              </p:cNvPr>
              <p:cNvSpPr txBox="1"/>
              <p:nvPr/>
            </p:nvSpPr>
            <p:spPr>
              <a:xfrm>
                <a:off x="3692321" y="4580250"/>
                <a:ext cx="2140357" cy="715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12 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BFA4997-FE8F-4384-BED4-CE193294F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321" y="4580250"/>
                <a:ext cx="2140357" cy="71577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F21DDB-65E6-421D-8B54-ECB466B4E169}"/>
                  </a:ext>
                </a:extLst>
              </p:cNvPr>
              <p:cNvSpPr txBox="1"/>
              <p:nvPr/>
            </p:nvSpPr>
            <p:spPr>
              <a:xfrm>
                <a:off x="5951432" y="4788184"/>
                <a:ext cx="1073258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F21DDB-65E6-421D-8B54-ECB466B4E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432" y="4788184"/>
                <a:ext cx="107325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E49C6D07-189C-429B-85EC-0580082C29AC}"/>
              </a:ext>
            </a:extLst>
          </p:cNvPr>
          <p:cNvSpPr txBox="1"/>
          <p:nvPr/>
        </p:nvSpPr>
        <p:spPr>
          <a:xfrm>
            <a:off x="7041896" y="4788184"/>
            <a:ext cx="200025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 low Temp range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003588-B6D5-4B0C-A460-EBB837DDDD33}"/>
              </a:ext>
            </a:extLst>
          </p:cNvPr>
          <p:cNvSpPr txBox="1"/>
          <p:nvPr/>
        </p:nvSpPr>
        <p:spPr>
          <a:xfrm>
            <a:off x="5468119" y="5157516"/>
            <a:ext cx="34388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agrees with experimental data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BB631-4C68-40D1-A04A-7933F884AFA7}"/>
              </a:ext>
            </a:extLst>
          </p:cNvPr>
          <p:cNvSpPr txBox="1"/>
          <p:nvPr/>
        </p:nvSpPr>
        <p:spPr>
          <a:xfrm>
            <a:off x="786737" y="5623967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Heat capacity has contribution from electrons and lattice vibrations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D9253E8-0DFC-492B-BAE5-0707065C5E3C}"/>
                  </a:ext>
                </a:extLst>
              </p:cNvPr>
              <p:cNvSpPr txBox="1"/>
              <p:nvPr/>
            </p:nvSpPr>
            <p:spPr>
              <a:xfrm>
                <a:off x="4191000" y="6002575"/>
                <a:ext cx="2057400" cy="369332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D9253E8-0DFC-492B-BAE5-0707065C5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02575"/>
                <a:ext cx="205740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B9E55F41-3584-4033-BF7C-A00DECB8D9A8}"/>
              </a:ext>
            </a:extLst>
          </p:cNvPr>
          <p:cNvSpPr txBox="1"/>
          <p:nvPr/>
        </p:nvSpPr>
        <p:spPr>
          <a:xfrm>
            <a:off x="316625" y="4417077"/>
            <a:ext cx="214035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Low Temperature range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EE8F422-73BD-4E2F-8D20-ED34A35C2437}"/>
              </a:ext>
            </a:extLst>
          </p:cNvPr>
          <p:cNvGrpSpPr/>
          <p:nvPr/>
        </p:nvGrpSpPr>
        <p:grpSpPr>
          <a:xfrm>
            <a:off x="6192019" y="3031504"/>
            <a:ext cx="2451917" cy="662489"/>
            <a:chOff x="6258851" y="3141816"/>
            <a:chExt cx="2451917" cy="6624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EEA95FE-3564-46FD-B641-1C2FC4C0D8AB}"/>
                    </a:ext>
                  </a:extLst>
                </p:cNvPr>
                <p:cNvSpPr txBox="1"/>
                <p:nvPr/>
              </p:nvSpPr>
              <p:spPr>
                <a:xfrm>
                  <a:off x="6258851" y="3141816"/>
                  <a:ext cx="2451917" cy="6624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where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EEA95FE-3564-46FD-B641-1C2FC4C0D8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8851" y="3141816"/>
                  <a:ext cx="2451917" cy="662489"/>
                </a:xfrm>
                <a:prstGeom prst="rect">
                  <a:avLst/>
                </a:prstGeom>
                <a:blipFill>
                  <a:blip r:embed="rId18"/>
                  <a:stretch>
                    <a:fillRect l="-22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9F681E6-6FFF-42F1-BA43-B3D04F05361F}"/>
                </a:ext>
              </a:extLst>
            </p:cNvPr>
            <p:cNvSpPr/>
            <p:nvPr/>
          </p:nvSpPr>
          <p:spPr>
            <a:xfrm>
              <a:off x="6934200" y="3182105"/>
              <a:ext cx="1707349" cy="6159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867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7" grpId="0"/>
      <p:bldP spid="18" grpId="0"/>
      <p:bldP spid="20" grpId="0" animBg="1"/>
      <p:bldP spid="21" grpId="0" animBg="1"/>
      <p:bldP spid="22" grpId="0"/>
      <p:bldP spid="23" grpId="0"/>
      <p:bldP spid="25" grpId="0"/>
      <p:bldP spid="26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/>
      <p:bldP spid="34" grpId="0" animBg="1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A49CEA-8037-4DBD-B90C-FF31679B4DED}"/>
              </a:ext>
            </a:extLst>
          </p:cNvPr>
          <p:cNvSpPr txBox="1"/>
          <p:nvPr/>
        </p:nvSpPr>
        <p:spPr>
          <a:xfrm>
            <a:off x="609600" y="762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What about </a:t>
            </a:r>
            <a:r>
              <a:rPr lang="en-US" sz="1800" b="1" dirty="0"/>
              <a:t>high temperature </a:t>
            </a:r>
            <a:r>
              <a:rPr lang="en-US" sz="1800" dirty="0"/>
              <a:t>range?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99A17F-B47D-4E47-9DB4-06E18D0E01B5}"/>
              </a:ext>
            </a:extLst>
          </p:cNvPr>
          <p:cNvSpPr txBox="1"/>
          <p:nvPr/>
        </p:nvSpPr>
        <p:spPr>
          <a:xfrm>
            <a:off x="457200" y="228600"/>
            <a:ext cx="3581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Debye 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7DA5D5-3BF0-41DE-A7DB-166EE5E629AE}"/>
                  </a:ext>
                </a:extLst>
              </p:cNvPr>
              <p:cNvSpPr txBox="1"/>
              <p:nvPr/>
            </p:nvSpPr>
            <p:spPr>
              <a:xfrm>
                <a:off x="4402392" y="699569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7DA5D5-3BF0-41DE-A7DB-166EE5E62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392" y="699569"/>
                <a:ext cx="1524000" cy="369332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296E5F6-6F3A-4E57-BC9A-D70DDA8D1E02}"/>
                  </a:ext>
                </a:extLst>
              </p:cNvPr>
              <p:cNvSpPr txBox="1"/>
              <p:nvPr/>
            </p:nvSpPr>
            <p:spPr>
              <a:xfrm>
                <a:off x="5847734" y="587252"/>
                <a:ext cx="114300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296E5F6-6F3A-4E57-BC9A-D70DDA8D1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734" y="587252"/>
                <a:ext cx="1143000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AF48CF8-E0C7-4DFA-8FF0-196D52FBFCC1}"/>
                  </a:ext>
                </a:extLst>
              </p:cNvPr>
              <p:cNvSpPr txBox="1"/>
              <p:nvPr/>
            </p:nvSpPr>
            <p:spPr>
              <a:xfrm>
                <a:off x="1066800" y="1219200"/>
                <a:ext cx="2209800" cy="535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Since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h𝑐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AF48CF8-E0C7-4DFA-8FF0-196D52FBF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219200"/>
                <a:ext cx="2209800" cy="535211"/>
              </a:xfrm>
              <a:prstGeom prst="rect">
                <a:avLst/>
              </a:prstGeom>
              <a:blipFill>
                <a:blip r:embed="rId4"/>
                <a:stretch>
                  <a:fillRect l="-2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2FEEDE1-614D-4782-8C48-1C5D79370FCC}"/>
                  </a:ext>
                </a:extLst>
              </p:cNvPr>
              <p:cNvSpPr txBox="1"/>
              <p:nvPr/>
            </p:nvSpPr>
            <p:spPr>
              <a:xfrm>
                <a:off x="3001296" y="1219200"/>
                <a:ext cx="28661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𝑙𝑎𝑟𝑔𝑒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𝑠𝑚𝑎𝑙𝑙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2FEEDE1-614D-4782-8C48-1C5D79370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296" y="1219200"/>
                <a:ext cx="2866103" cy="369332"/>
              </a:xfrm>
              <a:prstGeom prst="rect">
                <a:avLst/>
              </a:prstGeom>
              <a:blipFill>
                <a:blip r:embed="rId5"/>
                <a:stretch>
                  <a:fillRect l="-170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28BD44-905B-4A03-A109-7D7D4610E01B}"/>
                  </a:ext>
                </a:extLst>
              </p:cNvPr>
              <p:cNvSpPr txBox="1"/>
              <p:nvPr/>
            </p:nvSpPr>
            <p:spPr>
              <a:xfrm>
                <a:off x="4572000" y="1595144"/>
                <a:ext cx="381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+⋯</m:t>
                    </m:r>
                  </m:oMath>
                </a14:m>
                <a:r>
                  <a:rPr lang="en-US" sz="1800" dirty="0"/>
                  <a:t>   (Taylor expansion)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28BD44-905B-4A03-A109-7D7D4610E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95144"/>
                <a:ext cx="3810000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BB9586BF-71B2-4CEA-9D48-419C49710FDD}"/>
              </a:ext>
            </a:extLst>
          </p:cNvPr>
          <p:cNvSpPr txBox="1"/>
          <p:nvPr/>
        </p:nvSpPr>
        <p:spPr>
          <a:xfrm>
            <a:off x="1066800" y="220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Now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F8452B-39FF-400B-995F-CFE529888711}"/>
                  </a:ext>
                </a:extLst>
              </p:cNvPr>
              <p:cNvSpPr txBox="1"/>
              <p:nvPr/>
            </p:nvSpPr>
            <p:spPr>
              <a:xfrm>
                <a:off x="1752600" y="2063786"/>
                <a:ext cx="4876800" cy="5960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nary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  <m:e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F8452B-39FF-400B-995F-CFE529888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063786"/>
                <a:ext cx="4876800" cy="5960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1791962-9F72-4190-8A4B-C7420A9AAF3C}"/>
                  </a:ext>
                </a:extLst>
              </p:cNvPr>
              <p:cNvSpPr txBox="1"/>
              <p:nvPr/>
            </p:nvSpPr>
            <p:spPr>
              <a:xfrm>
                <a:off x="1061884" y="2814824"/>
                <a:ext cx="3079343" cy="818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1791962-9F72-4190-8A4B-C7420A9AA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84" y="2814824"/>
                <a:ext cx="3079343" cy="8186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row: Down 15">
            <a:extLst>
              <a:ext uri="{FF2B5EF4-FFF2-40B4-BE49-F238E27FC236}">
                <a16:creationId xmlns:a16="http://schemas.microsoft.com/office/drawing/2014/main" id="{10E9A451-10F7-42A1-82AA-B759FAD0327D}"/>
              </a:ext>
            </a:extLst>
          </p:cNvPr>
          <p:cNvSpPr/>
          <p:nvPr/>
        </p:nvSpPr>
        <p:spPr>
          <a:xfrm rot="16200000">
            <a:off x="4244466" y="3119624"/>
            <a:ext cx="152400" cy="3048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E03A506-8C84-422D-A845-E11D99B99842}"/>
                  </a:ext>
                </a:extLst>
              </p:cNvPr>
              <p:cNvSpPr txBox="1"/>
              <p:nvPr/>
            </p:nvSpPr>
            <p:spPr>
              <a:xfrm>
                <a:off x="4536976" y="2985695"/>
                <a:ext cx="2092424" cy="572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E03A506-8C84-422D-A845-E11D99B99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976" y="2985695"/>
                <a:ext cx="2092424" cy="5726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B7CCFAC-3955-4A0A-8A70-04909E77C71A}"/>
                  </a:ext>
                </a:extLst>
              </p:cNvPr>
              <p:cNvSpPr txBox="1"/>
              <p:nvPr/>
            </p:nvSpPr>
            <p:spPr>
              <a:xfrm>
                <a:off x="7005484" y="3011158"/>
                <a:ext cx="1376516" cy="36933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B7CCFAC-3955-4A0A-8A70-04909E77C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484" y="3011158"/>
                <a:ext cx="137651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2F6A6F-001B-4762-B13F-90B50EC8DAAA}"/>
                  </a:ext>
                </a:extLst>
              </p:cNvPr>
              <p:cNvSpPr txBox="1"/>
              <p:nvPr/>
            </p:nvSpPr>
            <p:spPr>
              <a:xfrm>
                <a:off x="1062655" y="3886096"/>
                <a:ext cx="2021454" cy="544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And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2F6A6F-001B-4762-B13F-90B50EC8D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655" y="3886096"/>
                <a:ext cx="2021454" cy="544573"/>
              </a:xfrm>
              <a:prstGeom prst="rect">
                <a:avLst/>
              </a:prstGeom>
              <a:blipFill>
                <a:blip r:embed="rId11"/>
                <a:stretch>
                  <a:fillRect l="-2410"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19A49E-4642-4595-B906-3F0E97538FD3}"/>
                  </a:ext>
                </a:extLst>
              </p:cNvPr>
              <p:cNvSpPr txBox="1"/>
              <p:nvPr/>
            </p:nvSpPr>
            <p:spPr>
              <a:xfrm>
                <a:off x="3991897" y="3959358"/>
                <a:ext cx="137160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19A49E-4642-4595-B906-3F0E97538F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897" y="3959358"/>
                <a:ext cx="137160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026EBA70-4AF6-4E56-BD1A-80021955A06C}"/>
              </a:ext>
            </a:extLst>
          </p:cNvPr>
          <p:cNvSpPr txBox="1"/>
          <p:nvPr/>
        </p:nvSpPr>
        <p:spPr>
          <a:xfrm>
            <a:off x="5486400" y="3820858"/>
            <a:ext cx="2408903" cy="646331"/>
          </a:xfrm>
          <a:prstGeom prst="rect">
            <a:avLst/>
          </a:prstGeom>
          <a:solidFill>
            <a:srgbClr val="D56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Independent of </a:t>
            </a:r>
            <a:r>
              <a:rPr lang="en-US" sz="1800" i="1" dirty="0"/>
              <a:t>T</a:t>
            </a:r>
            <a:r>
              <a:rPr lang="en-US" sz="1800" dirty="0"/>
              <a:t> in high temperature range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020645-DFD9-43E4-BCB5-3D31E3BD30C0}"/>
              </a:ext>
            </a:extLst>
          </p:cNvPr>
          <p:cNvSpPr txBox="1"/>
          <p:nvPr/>
        </p:nvSpPr>
        <p:spPr>
          <a:xfrm>
            <a:off x="1562100" y="4545029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high temperature Debye model agrees with Einstein model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8571A-7D69-4927-8AA7-01CB0DD75C4A}"/>
              </a:ext>
            </a:extLst>
          </p:cNvPr>
          <p:cNvSpPr txBox="1"/>
          <p:nvPr/>
        </p:nvSpPr>
        <p:spPr>
          <a:xfrm>
            <a:off x="609600" y="5078323"/>
            <a:ext cx="202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Low Temperature,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E9BCED4-C9DE-4E7C-8949-ED8B994F2A34}"/>
                  </a:ext>
                </a:extLst>
              </p:cNvPr>
              <p:cNvSpPr txBox="1"/>
              <p:nvPr/>
            </p:nvSpPr>
            <p:spPr>
              <a:xfrm>
                <a:off x="2514600" y="5077097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E9BCED4-C9DE-4E7C-8949-ED8B994F2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077097"/>
                <a:ext cx="914400" cy="369332"/>
              </a:xfrm>
              <a:prstGeom prst="rect">
                <a:avLst/>
              </a:prstGeom>
              <a:blipFill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9DC7FF3-7DDF-49EC-98AA-85884F19CAD4}"/>
                  </a:ext>
                </a:extLst>
              </p:cNvPr>
              <p:cNvSpPr txBox="1"/>
              <p:nvPr/>
            </p:nvSpPr>
            <p:spPr>
              <a:xfrm>
                <a:off x="1371600" y="5516736"/>
                <a:ext cx="1073258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9DC7FF3-7DDF-49EC-98AA-85884F19C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516736"/>
                <a:ext cx="107325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98A8788-2C3B-43FD-BCA7-0F9BEB15158E}"/>
              </a:ext>
            </a:extLst>
          </p:cNvPr>
          <p:cNvSpPr txBox="1"/>
          <p:nvPr/>
        </p:nvSpPr>
        <p:spPr>
          <a:xfrm>
            <a:off x="3550674" y="506410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High Temperature,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11C569-09B2-4492-8A88-3B038690D52F}"/>
                  </a:ext>
                </a:extLst>
              </p:cNvPr>
              <p:cNvSpPr txBox="1"/>
              <p:nvPr/>
            </p:nvSpPr>
            <p:spPr>
              <a:xfrm>
                <a:off x="3713831" y="5474483"/>
                <a:ext cx="2325942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sz="1800" dirty="0"/>
                  <a:t>is independent of </a:t>
                </a:r>
                <a:r>
                  <a:rPr lang="en-US" sz="1800" i="1" dirty="0"/>
                  <a:t>T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11C569-09B2-4492-8A88-3B038690D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831" y="5474483"/>
                <a:ext cx="2325942" cy="369332"/>
              </a:xfrm>
              <a:prstGeom prst="rect">
                <a:avLst/>
              </a:prstGeom>
              <a:blipFill>
                <a:blip r:embed="rId15"/>
                <a:stretch>
                  <a:fillRect t="-6250" b="-20313"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CD7DF26-A8C6-4568-A8BF-8C37AADCCCF2}"/>
                  </a:ext>
                </a:extLst>
              </p:cNvPr>
              <p:cNvSpPr txBox="1"/>
              <p:nvPr/>
            </p:nvSpPr>
            <p:spPr>
              <a:xfrm>
                <a:off x="5524500" y="5059409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CD7DF26-A8C6-4568-A8BF-8C37AADCC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0" y="5059409"/>
                <a:ext cx="91440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FF8010BC-7C3D-46E2-B129-F4FB021130E7}"/>
              </a:ext>
            </a:extLst>
          </p:cNvPr>
          <p:cNvSpPr txBox="1"/>
          <p:nvPr/>
        </p:nvSpPr>
        <p:spPr>
          <a:xfrm>
            <a:off x="609599" y="5989842"/>
            <a:ext cx="299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Debye Temperature</a:t>
            </a:r>
            <a:r>
              <a:rPr lang="en-US" sz="1800" dirty="0"/>
              <a:t>, </a:t>
            </a:r>
            <a:r>
              <a:rPr lang="en-US" sz="1800" i="1" dirty="0"/>
              <a:t>T</a:t>
            </a:r>
            <a:r>
              <a:rPr lang="en-US" sz="1800" i="1" baseline="-25000" dirty="0"/>
              <a:t>D</a:t>
            </a:r>
            <a:r>
              <a:rPr lang="en-US" sz="1800" i="1" dirty="0"/>
              <a:t>  </a:t>
            </a:r>
            <a:r>
              <a:rPr lang="en-US" sz="1800" dirty="0"/>
              <a:t>for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3C92F83-CC8D-48D0-9C1C-42CF47F4F2ED}"/>
              </a:ext>
            </a:extLst>
          </p:cNvPr>
          <p:cNvSpPr txBox="1"/>
          <p:nvPr/>
        </p:nvSpPr>
        <p:spPr>
          <a:xfrm>
            <a:off x="3605369" y="5987231"/>
            <a:ext cx="1423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Lead   88 </a:t>
            </a:r>
            <a:r>
              <a:rPr lang="en-US" sz="1800" i="1" dirty="0"/>
              <a:t>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A57324-1AB0-4799-8646-B8DB2430A2B6}"/>
              </a:ext>
            </a:extLst>
          </p:cNvPr>
          <p:cNvSpPr txBox="1"/>
          <p:nvPr/>
        </p:nvSpPr>
        <p:spPr>
          <a:xfrm>
            <a:off x="5164392" y="5987231"/>
            <a:ext cx="201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Diamond    1860 </a:t>
            </a:r>
            <a:r>
              <a:rPr lang="en-US" sz="1800" i="1" dirty="0"/>
              <a:t>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988B20-7897-4AC3-A160-98D34EF96D80}"/>
              </a:ext>
            </a:extLst>
          </p:cNvPr>
          <p:cNvSpPr txBox="1"/>
          <p:nvPr/>
        </p:nvSpPr>
        <p:spPr>
          <a:xfrm>
            <a:off x="6533074" y="5025679"/>
            <a:ext cx="2478652" cy="923330"/>
          </a:xfrm>
          <a:prstGeom prst="rect">
            <a:avLst/>
          </a:prstGeom>
          <a:noFill/>
          <a:ln w="15875">
            <a:solidFill>
              <a:srgbClr val="00B05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Debye model of solid is in complete agreement with experimental data</a:t>
            </a:r>
          </a:p>
        </p:txBody>
      </p:sp>
    </p:spTree>
    <p:extLst>
      <p:ext uri="{BB962C8B-B14F-4D97-AF65-F5344CB8AC3E}">
        <p14:creationId xmlns:p14="http://schemas.microsoft.com/office/powerpoint/2010/main" val="268850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20" grpId="0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  <p:bldP spid="31" grpId="0"/>
      <p:bldP spid="32" grpId="0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18835-4E7D-4C1A-B990-D05A6C8B7A70}"/>
              </a:ext>
            </a:extLst>
          </p:cNvPr>
          <p:cNvSpPr txBox="1"/>
          <p:nvPr/>
        </p:nvSpPr>
        <p:spPr>
          <a:xfrm>
            <a:off x="838200" y="914400"/>
            <a:ext cx="7848600" cy="1740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7: Practice Problems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7.9, 7.11, 7.13, 7.20, 7.25, 7.26 (a, b), 7.44 (a), 7.45, 7.46 (a, b, c), and 7.58.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79193-7525-4935-AC10-B210F19F7AB2}"/>
              </a:ext>
            </a:extLst>
          </p:cNvPr>
          <p:cNvSpPr txBox="1"/>
          <p:nvPr/>
        </p:nvSpPr>
        <p:spPr>
          <a:xfrm>
            <a:off x="961102" y="2975144"/>
            <a:ext cx="5458134" cy="121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# 10</a:t>
            </a:r>
            <a:endParaRPr lang="en-US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7.6, 7.14, 7.16, 7.18, and 7.19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0B457019-B503-497E-9DCA-8E7F2B529AAF}"/>
              </a:ext>
            </a:extLst>
          </p:cNvPr>
          <p:cNvSpPr txBox="1"/>
          <p:nvPr/>
        </p:nvSpPr>
        <p:spPr>
          <a:xfrm>
            <a:off x="4267200" y="3155497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Due Friday, 4/29/2022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12D91-56A4-4EC1-A65C-F47F167049CE}"/>
              </a:ext>
            </a:extLst>
          </p:cNvPr>
          <p:cNvSpPr txBox="1"/>
          <p:nvPr/>
        </p:nvSpPr>
        <p:spPr>
          <a:xfrm>
            <a:off x="3733800" y="5105400"/>
            <a:ext cx="3886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Exam-3,   Monday, May 2nd</a:t>
            </a:r>
          </a:p>
        </p:txBody>
      </p:sp>
    </p:spTree>
    <p:extLst>
      <p:ext uri="{BB962C8B-B14F-4D97-AF65-F5344CB8AC3E}">
        <p14:creationId xmlns:p14="http://schemas.microsoft.com/office/powerpoint/2010/main" val="265171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6940CE2-B0D9-49F9-92E6-883103BF7176}"/>
              </a:ext>
            </a:extLst>
          </p:cNvPr>
          <p:cNvSpPr txBox="1"/>
          <p:nvPr/>
        </p:nvSpPr>
        <p:spPr>
          <a:xfrm>
            <a:off x="685798" y="638723"/>
            <a:ext cx="8001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Imagine an empty cubical box and start adding electrons into it one by one at a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8AD7A9-1168-4057-B9E3-9274D2164E9A}"/>
                  </a:ext>
                </a:extLst>
              </p:cNvPr>
              <p:cNvSpPr txBox="1"/>
              <p:nvPr/>
            </p:nvSpPr>
            <p:spPr>
              <a:xfrm>
                <a:off x="1371600" y="993338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Each electron will go to lowest energy state available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8AD7A9-1168-4057-B9E3-9274D2164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993338"/>
                <a:ext cx="6096000" cy="369332"/>
              </a:xfrm>
              <a:prstGeom prst="rect">
                <a:avLst/>
              </a:prstGeom>
              <a:blipFill>
                <a:blip r:embed="rId2"/>
                <a:stretch>
                  <a:fillRect l="-800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3262F7-0E90-4EB4-90D5-A13CB0B61DB0}"/>
                  </a:ext>
                </a:extLst>
              </p:cNvPr>
              <p:cNvSpPr txBox="1"/>
              <p:nvPr/>
            </p:nvSpPr>
            <p:spPr>
              <a:xfrm>
                <a:off x="838199" y="1524000"/>
                <a:ext cx="75044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To add more electrons, you need to give an electron the energy </a:t>
                </a:r>
                <a:r>
                  <a:rPr lang="en-US" sz="1800" i="1" dirty="0" err="1"/>
                  <a:t>dU</a:t>
                </a:r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03262F7-0E90-4EB4-90D5-A13CB0B61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524000"/>
                <a:ext cx="7504469" cy="369332"/>
              </a:xfrm>
              <a:prstGeom prst="rect">
                <a:avLst/>
              </a:prstGeom>
              <a:blipFill>
                <a:blip r:embed="rId3"/>
                <a:stretch>
                  <a:fillRect l="-64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118661-FE76-4027-9766-7CF6F0DB860A}"/>
                  </a:ext>
                </a:extLst>
              </p:cNvPr>
              <p:cNvSpPr txBox="1"/>
              <p:nvPr/>
            </p:nvSpPr>
            <p:spPr>
              <a:xfrm>
                <a:off x="862781" y="1944469"/>
                <a:ext cx="4785852" cy="491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know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𝑑𝑈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𝑑𝑁</m:t>
                        </m:r>
                      </m:den>
                    </m:f>
                  </m:oMath>
                </a14:m>
                <a:r>
                  <a:rPr lang="en-US" sz="1800" dirty="0"/>
                  <a:t>  (at constant </a:t>
                </a:r>
                <a:r>
                  <a:rPr lang="en-US" sz="1800" i="1" dirty="0"/>
                  <a:t>S </a:t>
                </a:r>
                <a:r>
                  <a:rPr lang="en-US" sz="1800" dirty="0"/>
                  <a:t>and </a:t>
                </a:r>
                <a:r>
                  <a:rPr lang="en-US" sz="1800" i="1" dirty="0"/>
                  <a:t>V</a:t>
                </a:r>
                <a:r>
                  <a:rPr lang="en-US" sz="1800" dirty="0"/>
                  <a:t>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118661-FE76-4027-9766-7CF6F0DB86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81" y="1944469"/>
                <a:ext cx="4785852" cy="491288"/>
              </a:xfrm>
              <a:prstGeom prst="rect">
                <a:avLst/>
              </a:prstGeom>
              <a:blipFill>
                <a:blip r:embed="rId4"/>
                <a:stretch>
                  <a:fillRect l="-1146"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E4AE00-7F11-4846-84A9-59CDFCBD6169}"/>
                  </a:ext>
                </a:extLst>
              </p:cNvPr>
              <p:cNvSpPr txBox="1"/>
              <p:nvPr/>
            </p:nvSpPr>
            <p:spPr>
              <a:xfrm>
                <a:off x="5410201" y="2005447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𝑑𝑁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800" dirty="0"/>
                  <a:t>  </a:t>
                </a:r>
                <a:r>
                  <a:rPr lang="en-US" sz="18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E4AE00-7F11-4846-84A9-59CDFCBD6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1" y="2005447"/>
                <a:ext cx="2057400" cy="369332"/>
              </a:xfrm>
              <a:prstGeom prst="rect">
                <a:avLst/>
              </a:prstGeom>
              <a:blipFill>
                <a:blip r:embed="rId5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EB0F73-B33D-429E-8734-B5FB30F99EF5}"/>
                  </a:ext>
                </a:extLst>
              </p:cNvPr>
              <p:cNvSpPr txBox="1"/>
              <p:nvPr/>
            </p:nvSpPr>
            <p:spPr>
              <a:xfrm>
                <a:off x="685798" y="2486894"/>
                <a:ext cx="7848601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Assuming electrons are free particles and there is no external force  (infect, there will be electrostatic force due to + ions), electrons are confined to volume,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EB0F73-B33D-429E-8734-B5FB30F99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8" y="2486894"/>
                <a:ext cx="7848601" cy="669992"/>
              </a:xfrm>
              <a:prstGeom prst="rect">
                <a:avLst/>
              </a:prstGeom>
              <a:blipFill>
                <a:blip r:embed="rId6"/>
                <a:stretch>
                  <a:fillRect l="-621" t="-545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478C81C-9E60-4AA0-8942-CD76E9C2EF94}"/>
              </a:ext>
            </a:extLst>
          </p:cNvPr>
          <p:cNvSpPr txBox="1"/>
          <p:nvPr/>
        </p:nvSpPr>
        <p:spPr>
          <a:xfrm>
            <a:off x="377217" y="3204355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need to define energy wave function of a free electron in a box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C8B4E2-4F32-48EB-ACA1-2226E94B8A96}"/>
                  </a:ext>
                </a:extLst>
              </p:cNvPr>
              <p:cNvSpPr txBox="1"/>
              <p:nvPr/>
            </p:nvSpPr>
            <p:spPr>
              <a:xfrm>
                <a:off x="524247" y="3580007"/>
                <a:ext cx="8077202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In 1-dimensional box, we know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0" dirty="0"/>
                  <a:t>          (standing waves on a string)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4C8B4E2-4F32-48EB-ACA1-2226E94B8A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47" y="3580007"/>
                <a:ext cx="8077202" cy="524567"/>
              </a:xfrm>
              <a:prstGeom prst="rect">
                <a:avLst/>
              </a:prstGeom>
              <a:blipFill>
                <a:blip r:embed="rId7"/>
                <a:stretch>
                  <a:fillRect l="-679"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CE818D7-F647-419D-90A3-15DE61FBF198}"/>
              </a:ext>
            </a:extLst>
          </p:cNvPr>
          <p:cNvSpPr txBox="1"/>
          <p:nvPr/>
        </p:nvSpPr>
        <p:spPr>
          <a:xfrm>
            <a:off x="342899" y="4129971"/>
            <a:ext cx="3494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3-dimensional box, we will have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B15568-1C3C-4FA9-AAA0-EEB7CE034833}"/>
                  </a:ext>
                </a:extLst>
              </p:cNvPr>
              <p:cNvSpPr txBox="1"/>
              <p:nvPr/>
            </p:nvSpPr>
            <p:spPr>
              <a:xfrm>
                <a:off x="3685636" y="4104001"/>
                <a:ext cx="2939845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0B15568-1C3C-4FA9-AAA0-EEB7CE034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636" y="4104001"/>
                <a:ext cx="2939845" cy="6481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2D988D92-19A0-428F-831C-BB6375C92DFC}"/>
              </a:ext>
            </a:extLst>
          </p:cNvPr>
          <p:cNvSpPr txBox="1"/>
          <p:nvPr/>
        </p:nvSpPr>
        <p:spPr>
          <a:xfrm>
            <a:off x="6438901" y="398713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n </a:t>
            </a:r>
            <a:r>
              <a:rPr lang="en-US" sz="1800" dirty="0"/>
              <a:t>is positive integer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6F3B2A-4DD8-4D8A-81CF-625B02335436}"/>
              </a:ext>
            </a:extLst>
          </p:cNvPr>
          <p:cNvGrpSpPr/>
          <p:nvPr/>
        </p:nvGrpSpPr>
        <p:grpSpPr>
          <a:xfrm>
            <a:off x="6069003" y="4632642"/>
            <a:ext cx="2693997" cy="1955968"/>
            <a:chOff x="3785063" y="4434129"/>
            <a:chExt cx="2844336" cy="2127703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FACDD5C-1B8C-4165-B75D-0747A66D5C9E}"/>
                </a:ext>
              </a:extLst>
            </p:cNvPr>
            <p:cNvCxnSpPr/>
            <p:nvPr/>
          </p:nvCxnSpPr>
          <p:spPr>
            <a:xfrm>
              <a:off x="4914901" y="5575761"/>
              <a:ext cx="12954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2293CB5-5568-47A4-8122-F8CEB48019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14800" y="5575761"/>
              <a:ext cx="800101" cy="76200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B6BD39D2-B411-467C-B766-61D9CB90A5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14901" y="4501249"/>
              <a:ext cx="0" cy="107451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2BDF733-9DB3-4850-8AD2-A0E8BC61F003}"/>
                    </a:ext>
                  </a:extLst>
                </p:cNvPr>
                <p:cNvSpPr txBox="1"/>
                <p:nvPr/>
              </p:nvSpPr>
              <p:spPr>
                <a:xfrm>
                  <a:off x="6324600" y="5423361"/>
                  <a:ext cx="304799" cy="4256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32BDF733-9DB3-4850-8AD2-A0E8BC61F00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4600" y="5423361"/>
                  <a:ext cx="304799" cy="425614"/>
                </a:xfrm>
                <a:prstGeom prst="rect">
                  <a:avLst/>
                </a:prstGeom>
                <a:blipFill>
                  <a:blip r:embed="rId9"/>
                  <a:stretch>
                    <a:fillRect r="-35417" b="-46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BABD8F9-0929-4153-80DA-5C04F7DB9298}"/>
                    </a:ext>
                  </a:extLst>
                </p:cNvPr>
                <p:cNvSpPr txBox="1"/>
                <p:nvPr/>
              </p:nvSpPr>
              <p:spPr>
                <a:xfrm>
                  <a:off x="4914899" y="4434129"/>
                  <a:ext cx="304799" cy="4017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BABD8F9-0929-4153-80DA-5C04F7DB92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4899" y="4434129"/>
                  <a:ext cx="304799" cy="401760"/>
                </a:xfrm>
                <a:prstGeom prst="rect">
                  <a:avLst/>
                </a:prstGeom>
                <a:blipFill>
                  <a:blip r:embed="rId10"/>
                  <a:stretch>
                    <a:fillRect r="-276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200C1BC-F14B-46CF-9FD5-E4E138186A14}"/>
                    </a:ext>
                  </a:extLst>
                </p:cNvPr>
                <p:cNvSpPr txBox="1"/>
                <p:nvPr/>
              </p:nvSpPr>
              <p:spPr>
                <a:xfrm>
                  <a:off x="3785063" y="6160072"/>
                  <a:ext cx="304799" cy="4017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200C1BC-F14B-46CF-9FD5-E4E138186A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5063" y="6160072"/>
                  <a:ext cx="304799" cy="401760"/>
                </a:xfrm>
                <a:prstGeom prst="rect">
                  <a:avLst/>
                </a:prstGeom>
                <a:blipFill>
                  <a:blip r:embed="rId11"/>
                  <a:stretch>
                    <a:fillRect r="-297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EEB3879-1508-4F4A-BEC7-EEEDF9A7DC2B}"/>
                  </a:ext>
                </a:extLst>
              </p:cNvPr>
              <p:cNvSpPr txBox="1"/>
              <p:nvPr/>
            </p:nvSpPr>
            <p:spPr>
              <a:xfrm>
                <a:off x="558660" y="4591000"/>
                <a:ext cx="3505201" cy="762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When electrons a re added, they settle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1800" dirty="0"/>
                  <a:t> (a sphere of radius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1800" dirty="0"/>
                  <a:t>)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EEB3879-1508-4F4A-BEC7-EEEDF9A7D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60" y="4591000"/>
                <a:ext cx="3505201" cy="762325"/>
              </a:xfrm>
              <a:prstGeom prst="rect">
                <a:avLst/>
              </a:prstGeom>
              <a:blipFill>
                <a:blip r:embed="rId12"/>
                <a:stretch>
                  <a:fillRect l="-1565" t="-4000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CEE53FA-AA79-4946-BE49-437DE585A565}"/>
                  </a:ext>
                </a:extLst>
              </p:cNvPr>
              <p:cNvSpPr txBox="1"/>
              <p:nvPr/>
            </p:nvSpPr>
            <p:spPr>
              <a:xfrm>
                <a:off x="4124579" y="5089533"/>
                <a:ext cx="1917289" cy="648126"/>
              </a:xfrm>
              <a:prstGeom prst="rect">
                <a:avLst/>
              </a:prstGeom>
              <a:noFill/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CEE53FA-AA79-4946-BE49-437DE585A5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579" y="5089533"/>
                <a:ext cx="1917289" cy="6481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accent6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3BF6F40-5CEF-489F-92E1-B12327C9B4F7}"/>
                  </a:ext>
                </a:extLst>
              </p:cNvPr>
              <p:cNvSpPr txBox="1"/>
              <p:nvPr/>
            </p:nvSpPr>
            <p:spPr>
              <a:xfrm>
                <a:off x="437535" y="5484727"/>
                <a:ext cx="349414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is energy of the state at the surface of a sphere – Fermi surface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3BF6F40-5CEF-489F-92E1-B12327C9B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35" y="5484727"/>
                <a:ext cx="3494142" cy="646331"/>
              </a:xfrm>
              <a:prstGeom prst="rect">
                <a:avLst/>
              </a:prstGeom>
              <a:blipFill>
                <a:blip r:embed="rId14"/>
                <a:stretch>
                  <a:fillRect l="-1571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C13DB7B-298F-4F8A-9557-92DFDA9BA32C}"/>
                  </a:ext>
                </a:extLst>
              </p:cNvPr>
              <p:cNvSpPr txBox="1"/>
              <p:nvPr/>
            </p:nvSpPr>
            <p:spPr>
              <a:xfrm>
                <a:off x="3250338" y="5998609"/>
                <a:ext cx="23385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C13DB7B-298F-4F8A-9557-92DFDA9BA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338" y="5998609"/>
                <a:ext cx="2338524" cy="369332"/>
              </a:xfrm>
              <a:prstGeom prst="rect">
                <a:avLst/>
              </a:prstGeom>
              <a:blipFill>
                <a:blip r:embed="rId1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42257EB3-358D-4443-A0BD-A90054C0CBBB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236441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29" grpId="0"/>
      <p:bldP spid="30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CF2BB5-88F1-4931-9D3B-09E13F0D1474}"/>
              </a:ext>
            </a:extLst>
          </p:cNvPr>
          <p:cNvSpPr txBox="1"/>
          <p:nvPr/>
        </p:nvSpPr>
        <p:spPr>
          <a:xfrm>
            <a:off x="762000" y="914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Total number of particles, 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862E15-A40F-4D1B-B115-202C5AD234A2}"/>
                  </a:ext>
                </a:extLst>
              </p:cNvPr>
              <p:cNvSpPr txBox="1"/>
              <p:nvPr/>
            </p:nvSpPr>
            <p:spPr>
              <a:xfrm>
                <a:off x="3421626" y="741724"/>
                <a:ext cx="22098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862E15-A40F-4D1B-B115-202C5AD23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626" y="741724"/>
                <a:ext cx="2209800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C288E42-22A7-48B3-AC4D-0E5933B4EA1E}"/>
              </a:ext>
            </a:extLst>
          </p:cNvPr>
          <p:cNvSpPr txBox="1"/>
          <p:nvPr/>
        </p:nvSpPr>
        <p:spPr>
          <a:xfrm>
            <a:off x="5746955" y="637401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But electrons have spin – 2 spin states for each particle)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994DD6-E561-4B7F-B525-BD50811727EC}"/>
                  </a:ext>
                </a:extLst>
              </p:cNvPr>
              <p:cNvSpPr txBox="1"/>
              <p:nvPr/>
            </p:nvSpPr>
            <p:spPr>
              <a:xfrm>
                <a:off x="1676400" y="1478528"/>
                <a:ext cx="289560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𝑚𝑎𝑥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1994DD6-E561-4B7F-B525-BD5081172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478528"/>
                <a:ext cx="2895600" cy="506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E6EC6E-C602-4A2B-BB1F-188083D35847}"/>
                  </a:ext>
                </a:extLst>
              </p:cNvPr>
              <p:cNvSpPr txBox="1"/>
              <p:nvPr/>
            </p:nvSpPr>
            <p:spPr>
              <a:xfrm>
                <a:off x="5486399" y="1403045"/>
                <a:ext cx="1975055" cy="780535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1/3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E6EC6E-C602-4A2B-BB1F-188083D35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99" y="1403045"/>
                <a:ext cx="1975055" cy="7805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F475DD2-8AB5-4003-8C5D-ACBDBC4E00C7}"/>
                  </a:ext>
                </a:extLst>
              </p:cNvPr>
              <p:cNvSpPr txBox="1"/>
              <p:nvPr/>
            </p:nvSpPr>
            <p:spPr>
              <a:xfrm>
                <a:off x="4572000" y="1608647"/>
                <a:ext cx="78781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𝑂𝑅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F475DD2-8AB5-4003-8C5D-ACBDBC4E0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08647"/>
                <a:ext cx="78781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A8A6C9-DA02-4508-A055-3FC124413E3B}"/>
                  </a:ext>
                </a:extLst>
              </p:cNvPr>
              <p:cNvSpPr txBox="1"/>
              <p:nvPr/>
            </p:nvSpPr>
            <p:spPr>
              <a:xfrm>
                <a:off x="717755" y="2076676"/>
                <a:ext cx="1917289" cy="6481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A8A6C9-DA02-4508-A055-3FC124413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55" y="2076676"/>
                <a:ext cx="1917289" cy="648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row: Right 13">
            <a:extLst>
              <a:ext uri="{FF2B5EF4-FFF2-40B4-BE49-F238E27FC236}">
                <a16:creationId xmlns:a16="http://schemas.microsoft.com/office/drawing/2014/main" id="{D4F41C1E-044A-49B7-9570-973D728EDB5A}"/>
              </a:ext>
            </a:extLst>
          </p:cNvPr>
          <p:cNvSpPr/>
          <p:nvPr/>
        </p:nvSpPr>
        <p:spPr>
          <a:xfrm>
            <a:off x="2676216" y="2400971"/>
            <a:ext cx="304800" cy="1524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8A3FEA-EBE5-4098-9BDC-B68B8E554BCE}"/>
                  </a:ext>
                </a:extLst>
              </p:cNvPr>
              <p:cNvSpPr txBox="1"/>
              <p:nvPr/>
            </p:nvSpPr>
            <p:spPr>
              <a:xfrm>
                <a:off x="3031400" y="2081543"/>
                <a:ext cx="2083210" cy="7805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2/3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8A3FEA-EBE5-4098-9BDC-B68B8E554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1400" y="2081543"/>
                <a:ext cx="2083210" cy="7805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18BCC0-55BA-4890-A5C4-0C27AD30D684}"/>
                  </a:ext>
                </a:extLst>
              </p:cNvPr>
              <p:cNvSpPr txBox="1"/>
              <p:nvPr/>
            </p:nvSpPr>
            <p:spPr>
              <a:xfrm>
                <a:off x="5843102" y="2254025"/>
                <a:ext cx="2083210" cy="780535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2/3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318BCC0-55BA-4890-A5C4-0C27AD30D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102" y="2254025"/>
                <a:ext cx="2083210" cy="7805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96C91E0E-A2C2-45A4-8C44-4DC41E1548AC}"/>
              </a:ext>
            </a:extLst>
          </p:cNvPr>
          <p:cNvSpPr txBox="1"/>
          <p:nvPr/>
        </p:nvSpPr>
        <p:spPr>
          <a:xfrm>
            <a:off x="451493" y="29747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The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B1D2FC-F7BB-432F-90C6-D2491702BB31}"/>
                  </a:ext>
                </a:extLst>
              </p:cNvPr>
              <p:cNvSpPr txBox="1"/>
              <p:nvPr/>
            </p:nvSpPr>
            <p:spPr>
              <a:xfrm>
                <a:off x="1799320" y="2971352"/>
                <a:ext cx="3048000" cy="826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  <m:sup/>
                        <m:e/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sub>
                        <m:sup/>
                        <m:e/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BB1D2FC-F7BB-432F-90C6-D2491702B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320" y="2971352"/>
                <a:ext cx="3048000" cy="826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2DD6F63-E32F-4A0C-AE03-1F2469D8DDCB}"/>
              </a:ext>
            </a:extLst>
          </p:cNvPr>
          <p:cNvSpPr txBox="1"/>
          <p:nvPr/>
        </p:nvSpPr>
        <p:spPr>
          <a:xfrm>
            <a:off x="493610" y="3710756"/>
            <a:ext cx="203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Since sum is huge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D69202-3466-4485-8F5A-B98F7BD97032}"/>
                  </a:ext>
                </a:extLst>
              </p:cNvPr>
              <p:cNvSpPr txBox="1"/>
              <p:nvPr/>
            </p:nvSpPr>
            <p:spPr>
              <a:xfrm>
                <a:off x="2358886" y="3810877"/>
                <a:ext cx="3048000" cy="818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ED69202-3466-4485-8F5A-B98F7BD97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886" y="3810877"/>
                <a:ext cx="3048000" cy="8188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E2203C7-5B2D-4F0B-9398-2F96E8C29682}"/>
                  </a:ext>
                </a:extLst>
              </p:cNvPr>
              <p:cNvSpPr txBox="1"/>
              <p:nvPr/>
            </p:nvSpPr>
            <p:spPr>
              <a:xfrm>
                <a:off x="6630225" y="5332120"/>
                <a:ext cx="2177845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E2203C7-5B2D-4F0B-9398-2F96E8C29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0225" y="5332120"/>
                <a:ext cx="2177845" cy="6560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>
            <a:extLst>
              <a:ext uri="{FF2B5EF4-FFF2-40B4-BE49-F238E27FC236}">
                <a16:creationId xmlns:a16="http://schemas.microsoft.com/office/drawing/2014/main" id="{66D9D1CF-CF20-4DFD-8CD6-D31763FEE97B}"/>
              </a:ext>
            </a:extLst>
          </p:cNvPr>
          <p:cNvGrpSpPr/>
          <p:nvPr/>
        </p:nvGrpSpPr>
        <p:grpSpPr>
          <a:xfrm>
            <a:off x="5746955" y="3458255"/>
            <a:ext cx="2710653" cy="2243968"/>
            <a:chOff x="5746955" y="3458255"/>
            <a:chExt cx="2710653" cy="224396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22A1538-F332-4475-9251-B84EF48F34F6}"/>
                </a:ext>
              </a:extLst>
            </p:cNvPr>
            <p:cNvGrpSpPr/>
            <p:nvPr/>
          </p:nvGrpSpPr>
          <p:grpSpPr>
            <a:xfrm>
              <a:off x="5746955" y="3746255"/>
              <a:ext cx="2693997" cy="1955968"/>
              <a:chOff x="3785063" y="4434129"/>
              <a:chExt cx="2844336" cy="2127703"/>
            </a:xfrm>
          </p:grpSpPr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9351E744-8AF0-437B-878E-58CB2AB82ACD}"/>
                  </a:ext>
                </a:extLst>
              </p:cNvPr>
              <p:cNvCxnSpPr/>
              <p:nvPr/>
            </p:nvCxnSpPr>
            <p:spPr>
              <a:xfrm>
                <a:off x="4914901" y="5575761"/>
                <a:ext cx="12954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FE203C0E-B66B-436B-8479-92A9DCD7DA4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14800" y="5575761"/>
                <a:ext cx="800101" cy="76200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8613C3EB-6201-4B98-99DE-45E0ECE7A8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901" y="4501249"/>
                <a:ext cx="0" cy="1074512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C26C8BAF-4420-44E3-AC71-A8633F2A3D39}"/>
                      </a:ext>
                    </a:extLst>
                  </p:cNvPr>
                  <p:cNvSpPr txBox="1"/>
                  <p:nvPr/>
                </p:nvSpPr>
                <p:spPr>
                  <a:xfrm>
                    <a:off x="6324600" y="5423361"/>
                    <a:ext cx="304799" cy="42561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C26C8BAF-4420-44E3-AC71-A8633F2A3D3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24600" y="5423361"/>
                    <a:ext cx="304799" cy="42561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r="-35417" b="-312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605A6F27-76FC-4E53-835A-E6D96FC5868E}"/>
                      </a:ext>
                    </a:extLst>
                  </p:cNvPr>
                  <p:cNvSpPr txBox="1"/>
                  <p:nvPr/>
                </p:nvSpPr>
                <p:spPr>
                  <a:xfrm>
                    <a:off x="4914899" y="4434129"/>
                    <a:ext cx="304799" cy="4017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605A6F27-76FC-4E53-835A-E6D96FC586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14899" y="4434129"/>
                    <a:ext cx="304799" cy="401760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r="-2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1DB4A790-FE23-402C-B6D5-ED4EE0ABC661}"/>
                      </a:ext>
                    </a:extLst>
                  </p:cNvPr>
                  <p:cNvSpPr txBox="1"/>
                  <p:nvPr/>
                </p:nvSpPr>
                <p:spPr>
                  <a:xfrm>
                    <a:off x="3785063" y="6160072"/>
                    <a:ext cx="304799" cy="4017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1DB4A790-FE23-402C-B6D5-ED4EE0ABC66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85063" y="6160072"/>
                    <a:ext cx="304799" cy="401760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r="-2978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D1F7F64-82F3-4BAE-9E9B-C18F769F2A55}"/>
                </a:ext>
              </a:extLst>
            </p:cNvPr>
            <p:cNvCxnSpPr/>
            <p:nvPr/>
          </p:nvCxnSpPr>
          <p:spPr>
            <a:xfrm flipV="1">
              <a:off x="6788560" y="4199075"/>
              <a:ext cx="672894" cy="601525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9D57E18-4934-4A19-ABFF-C81C91B81B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82778" y="4199075"/>
              <a:ext cx="0" cy="946915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E3BDD83-D56D-455B-8717-C970F35606E4}"/>
                </a:ext>
              </a:extLst>
            </p:cNvPr>
            <p:cNvCxnSpPr>
              <a:cxnSpLocks/>
            </p:cNvCxnSpPr>
            <p:nvPr/>
          </p:nvCxnSpPr>
          <p:spPr>
            <a:xfrm>
              <a:off x="6824049" y="4790885"/>
              <a:ext cx="637405" cy="355105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0CA69D6B-D473-434A-98CC-5887FC5B170F}"/>
                    </a:ext>
                  </a:extLst>
                </p:cNvPr>
                <p:cNvSpPr txBox="1"/>
                <p:nvPr/>
              </p:nvSpPr>
              <p:spPr>
                <a:xfrm>
                  <a:off x="6711403" y="4807437"/>
                  <a:ext cx="15431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0CA69D6B-D473-434A-98CC-5887FC5B17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1403" y="4807437"/>
                  <a:ext cx="154314" cy="338554"/>
                </a:xfrm>
                <a:prstGeom prst="rect">
                  <a:avLst/>
                </a:prstGeom>
                <a:blipFill>
                  <a:blip r:embed="rId15"/>
                  <a:stretch>
                    <a:fillRect l="-4000" r="-92000" b="-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273EBC82-FF0C-453F-AD7B-9D2DBF063EBC}"/>
                    </a:ext>
                  </a:extLst>
                </p:cNvPr>
                <p:cNvSpPr txBox="1"/>
                <p:nvPr/>
              </p:nvSpPr>
              <p:spPr>
                <a:xfrm>
                  <a:off x="6767236" y="4338713"/>
                  <a:ext cx="33852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273EBC82-FF0C-453F-AD7B-9D2DBF063EB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7236" y="4338713"/>
                  <a:ext cx="338526" cy="338554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909BA30-3034-40EC-9F51-3C8AF0A2E345}"/>
                </a:ext>
              </a:extLst>
            </p:cNvPr>
            <p:cNvSpPr txBox="1"/>
            <p:nvPr/>
          </p:nvSpPr>
          <p:spPr>
            <a:xfrm>
              <a:off x="7098140" y="4311588"/>
              <a:ext cx="2622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/>
                <a:t>n</a:t>
              </a:r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58B4B55E-B2DE-4ADA-B062-AD970E061C41}"/>
                </a:ext>
              </a:extLst>
            </p:cNvPr>
            <p:cNvSpPr/>
            <p:nvPr/>
          </p:nvSpPr>
          <p:spPr>
            <a:xfrm rot="1750760">
              <a:off x="7411714" y="3958680"/>
              <a:ext cx="288689" cy="254269"/>
            </a:xfrm>
            <a:prstGeom prst="cub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D8D0E77-753B-4821-833F-2D79C83E2CFD}"/>
                </a:ext>
              </a:extLst>
            </p:cNvPr>
            <p:cNvSpPr txBox="1"/>
            <p:nvPr/>
          </p:nvSpPr>
          <p:spPr>
            <a:xfrm rot="18881826">
              <a:off x="7132601" y="3718417"/>
              <a:ext cx="4274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/>
                <a:t>dn</a:t>
              </a:r>
              <a:endParaRPr lang="en-US" sz="1400" i="1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86E4AB2-B2F1-43BB-B6E6-5981150EB20A}"/>
                </a:ext>
              </a:extLst>
            </p:cNvPr>
            <p:cNvSpPr txBox="1"/>
            <p:nvPr/>
          </p:nvSpPr>
          <p:spPr>
            <a:xfrm rot="1958746">
              <a:off x="7763295" y="3458255"/>
              <a:ext cx="4920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/>
                <a:t>nd</a:t>
              </a:r>
              <a:r>
                <a:rPr lang="el-GR" sz="1400" i="1" dirty="0"/>
                <a:t>θ</a:t>
              </a:r>
              <a:endParaRPr lang="en-US" sz="14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EC15F8C2-7AC5-47CB-B86D-D1791BA958C0}"/>
                    </a:ext>
                  </a:extLst>
                </p:cNvPr>
                <p:cNvSpPr txBox="1"/>
                <p:nvPr/>
              </p:nvSpPr>
              <p:spPr>
                <a:xfrm rot="17934571">
                  <a:off x="8089994" y="4249103"/>
                  <a:ext cx="42745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𝑛𝑠𝑖𝑛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oMath>
                    </m:oMathPara>
                  </a14:m>
                  <a:endParaRPr lang="en-US" sz="1400" i="1" dirty="0"/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EC15F8C2-7AC5-47CB-B86D-D1791BA958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7934571">
                  <a:off x="8089994" y="4249103"/>
                  <a:ext cx="427451" cy="307777"/>
                </a:xfrm>
                <a:prstGeom prst="rect">
                  <a:avLst/>
                </a:prstGeom>
                <a:blipFill>
                  <a:blip r:embed="rId17"/>
                  <a:stretch>
                    <a:fillRect t="-57471" r="-354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7847B579-1F98-447B-82E4-91E4436C4BF1}"/>
                </a:ext>
              </a:extLst>
            </p:cNvPr>
            <p:cNvCxnSpPr>
              <a:stCxn id="45" idx="2"/>
              <a:endCxn id="43" idx="0"/>
            </p:cNvCxnSpPr>
            <p:nvPr/>
          </p:nvCxnSpPr>
          <p:spPr>
            <a:xfrm flipH="1">
              <a:off x="7645792" y="3741721"/>
              <a:ext cx="280520" cy="2485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074E8365-7BEE-4C81-B112-9CF8588BC5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79498" y="4149034"/>
              <a:ext cx="471427" cy="20015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8A49E99-9D48-474F-A67D-CF4324B86993}"/>
                  </a:ext>
                </a:extLst>
              </p:cNvPr>
              <p:cNvSpPr txBox="1"/>
              <p:nvPr/>
            </p:nvSpPr>
            <p:spPr>
              <a:xfrm>
                <a:off x="680886" y="5155423"/>
                <a:ext cx="4585952" cy="789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8A49E99-9D48-474F-A67D-CF4324B86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86" y="5155423"/>
                <a:ext cx="4585952" cy="78925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ECB88BD-D9EC-4527-B268-73A5C8DBA2F7}"/>
                  </a:ext>
                </a:extLst>
              </p:cNvPr>
              <p:cNvSpPr txBox="1"/>
              <p:nvPr/>
            </p:nvSpPr>
            <p:spPr>
              <a:xfrm>
                <a:off x="643263" y="4523661"/>
                <a:ext cx="3962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In spherical coordinate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∅</m:t>
                        </m:r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ECB88BD-D9EC-4527-B268-73A5C8DBA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63" y="4523661"/>
                <a:ext cx="3962400" cy="369332"/>
              </a:xfrm>
              <a:prstGeom prst="rect">
                <a:avLst/>
              </a:prstGeom>
              <a:blipFill>
                <a:blip r:embed="rId19"/>
                <a:stretch>
                  <a:fillRect l="-138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760B408-0003-4290-B0F5-699A2DA16353}"/>
                  </a:ext>
                </a:extLst>
              </p:cNvPr>
              <p:cNvSpPr txBox="1"/>
              <p:nvPr/>
            </p:nvSpPr>
            <p:spPr>
              <a:xfrm>
                <a:off x="5926830" y="6004380"/>
                <a:ext cx="2882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𝑑𝑉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𝑛𝑑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𝑛𝑠𝑖𝑛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760B408-0003-4290-B0F5-699A2DA16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830" y="6004380"/>
                <a:ext cx="2882434" cy="369332"/>
              </a:xfrm>
              <a:prstGeom prst="rect">
                <a:avLst/>
              </a:prstGeom>
              <a:blipFill>
                <a:blip r:embed="rId20"/>
                <a:stretch>
                  <a:fillRect r="-211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C03A2DA5-3622-4EE0-9F22-45A54D9CD9A9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1460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2" grpId="0"/>
      <p:bldP spid="13" grpId="0"/>
      <p:bldP spid="14" grpId="0" animBg="1"/>
      <p:bldP spid="16" grpId="0"/>
      <p:bldP spid="17" grpId="0" animBg="1"/>
      <p:bldP spid="18" grpId="0"/>
      <p:bldP spid="19" grpId="0"/>
      <p:bldP spid="20" grpId="0"/>
      <p:bldP spid="21" grpId="0"/>
      <p:bldP spid="22" grpId="0"/>
      <p:bldP spid="54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53EAD2-DC84-4311-A4D7-E2294D7BA30C}"/>
                  </a:ext>
                </a:extLst>
              </p:cNvPr>
              <p:cNvSpPr txBox="1"/>
              <p:nvPr/>
            </p:nvSpPr>
            <p:spPr>
              <a:xfrm>
                <a:off x="990600" y="614065"/>
                <a:ext cx="4585952" cy="789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753EAD2-DC84-4311-A4D7-E2294D7BA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14065"/>
                <a:ext cx="4585952" cy="789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E95CCE-AFE6-42F1-B113-C25B51FC3587}"/>
                  </a:ext>
                </a:extLst>
              </p:cNvPr>
              <p:cNvSpPr txBox="1"/>
              <p:nvPr/>
            </p:nvSpPr>
            <p:spPr>
              <a:xfrm>
                <a:off x="5791200" y="614065"/>
                <a:ext cx="2286000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3E95CCE-AFE6-42F1-B113-C25B51FC3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614065"/>
                <a:ext cx="2286000" cy="720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3FB5F0-C164-4422-A0AC-D77FB7F6D271}"/>
                  </a:ext>
                </a:extLst>
              </p:cNvPr>
              <p:cNvSpPr txBox="1"/>
              <p:nvPr/>
            </p:nvSpPr>
            <p:spPr>
              <a:xfrm>
                <a:off x="2133600" y="1432817"/>
                <a:ext cx="3124200" cy="572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>
                    <a:sym typeface="Wingdings" panose="05000000000000000000" pitchFamily="2" charset="2"/>
                  </a:rPr>
                  <a:t>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3FB5F0-C164-4422-A0AC-D77FB7F6D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432817"/>
                <a:ext cx="3124200" cy="572721"/>
              </a:xfrm>
              <a:prstGeom prst="rect">
                <a:avLst/>
              </a:prstGeom>
              <a:blipFill>
                <a:blip r:embed="rId4"/>
                <a:stretch>
                  <a:fillRect l="-1559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332ED-68B3-46EF-9308-B12C071F7CC9}"/>
                  </a:ext>
                </a:extLst>
              </p:cNvPr>
              <p:cNvSpPr txBox="1"/>
              <p:nvPr/>
            </p:nvSpPr>
            <p:spPr>
              <a:xfrm>
                <a:off x="6248400" y="1600200"/>
                <a:ext cx="1524000" cy="634789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F2332ED-68B3-46EF-9308-B12C071F7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00200"/>
                <a:ext cx="1524000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FD90EB2-2114-4C77-A255-81785590F8A8}"/>
              </a:ext>
            </a:extLst>
          </p:cNvPr>
          <p:cNvSpPr txBox="1"/>
          <p:nvPr/>
        </p:nvSpPr>
        <p:spPr>
          <a:xfrm>
            <a:off x="723900" y="220519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Average energy of a particle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EF6706C-E34E-4A13-A4F9-CB87B189D1A3}"/>
                  </a:ext>
                </a:extLst>
              </p:cNvPr>
              <p:cNvSpPr txBox="1"/>
              <p:nvPr/>
            </p:nvSpPr>
            <p:spPr>
              <a:xfrm>
                <a:off x="3957791" y="2096426"/>
                <a:ext cx="1066800" cy="485774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EF6706C-E34E-4A13-A4F9-CB87B189D1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791" y="2096426"/>
                <a:ext cx="1066800" cy="4857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BB531B7-8285-4400-91BC-EB3D8916099B}"/>
                  </a:ext>
                </a:extLst>
              </p:cNvPr>
              <p:cNvSpPr txBox="1"/>
              <p:nvPr/>
            </p:nvSpPr>
            <p:spPr>
              <a:xfrm>
                <a:off x="574112" y="2735933"/>
                <a:ext cx="2933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thermal energy is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BB531B7-8285-4400-91BC-EB3D89160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12" y="2735933"/>
                <a:ext cx="2933700" cy="369332"/>
              </a:xfrm>
              <a:prstGeom prst="rect">
                <a:avLst/>
              </a:prstGeom>
              <a:blipFill>
                <a:blip r:embed="rId7"/>
                <a:stretch>
                  <a:fillRect l="-166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1D7810-A804-43E0-AFF5-AC9DC19E45F3}"/>
                  </a:ext>
                </a:extLst>
              </p:cNvPr>
              <p:cNvSpPr txBox="1"/>
              <p:nvPr/>
            </p:nvSpPr>
            <p:spPr>
              <a:xfrm>
                <a:off x="5044102" y="2643464"/>
                <a:ext cx="3581400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a typical metal,      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is few </a:t>
                </a:r>
                <a:r>
                  <a:rPr lang="en-US" sz="1800" i="1" dirty="0"/>
                  <a:t>eV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800" dirty="0"/>
                          <m:t>And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dirty="0"/>
                          <m:t>at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dirty="0"/>
                          <m:t>room</m:t>
                        </m:r>
                        <m:r>
                          <m:rPr>
                            <m:nor/>
                          </m:rPr>
                          <a:rPr lang="en-US" sz="1800" dirty="0"/>
                          <m:t> </m:t>
                        </m:r>
                        <m:r>
                          <m:rPr>
                            <m:nor/>
                          </m:rPr>
                          <a:rPr lang="en-US" sz="1800" i="1" dirty="0"/>
                          <m:t>T</m:t>
                        </m:r>
                        <m:r>
                          <m:rPr>
                            <m:nor/>
                          </m:rPr>
                          <a:rPr lang="en-US" sz="1800" b="0" i="0" dirty="0" smtClean="0"/>
                          <m:t>               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𝑒𝑉</m:t>
                    </m:r>
                  </m:oMath>
                </a14:m>
                <a:r>
                  <a:rPr lang="en-US" sz="1800" i="1" dirty="0"/>
                  <a:t>           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1D7810-A804-43E0-AFF5-AC9DC19E4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102" y="2643464"/>
                <a:ext cx="3581400" cy="785536"/>
              </a:xfrm>
              <a:prstGeom prst="rect">
                <a:avLst/>
              </a:prstGeom>
              <a:blipFill>
                <a:blip r:embed="rId8"/>
                <a:stretch>
                  <a:fillRect l="-1361" t="-4651" r="-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3884605-FF73-45DA-8BB4-C5B71FDC1983}"/>
                  </a:ext>
                </a:extLst>
              </p:cNvPr>
              <p:cNvSpPr txBox="1"/>
              <p:nvPr/>
            </p:nvSpPr>
            <p:spPr>
              <a:xfrm>
                <a:off x="3349420" y="2712182"/>
                <a:ext cx="16701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3884605-FF73-45DA-8BB4-C5B71FDC1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420" y="2712182"/>
                <a:ext cx="1670101" cy="369332"/>
              </a:xfrm>
              <a:prstGeom prst="rect">
                <a:avLst/>
              </a:prstGeom>
              <a:blipFill>
                <a:blip r:embed="rId9"/>
                <a:stretch>
                  <a:fillRect l="-292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2700FCD-E23A-477E-8EFF-85190CACC1D2}"/>
              </a:ext>
            </a:extLst>
          </p:cNvPr>
          <p:cNvSpPr txBox="1"/>
          <p:nvPr/>
        </p:nvSpPr>
        <p:spPr>
          <a:xfrm>
            <a:off x="699473" y="3366837"/>
            <a:ext cx="2196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Fermi Temperature,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AE9223-C68C-40E6-BE38-62F696EDA087}"/>
                  </a:ext>
                </a:extLst>
              </p:cNvPr>
              <p:cNvSpPr txBox="1"/>
              <p:nvPr/>
            </p:nvSpPr>
            <p:spPr>
              <a:xfrm>
                <a:off x="2992449" y="3236334"/>
                <a:ext cx="1283508" cy="612027"/>
              </a:xfrm>
              <a:prstGeom prst="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3AE9223-C68C-40E6-BE38-62F696EDA0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449" y="3236334"/>
                <a:ext cx="1283508" cy="6120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27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4917AA-556B-4DC4-AB60-757245AD3033}"/>
                  </a:ext>
                </a:extLst>
              </p:cNvPr>
              <p:cNvSpPr txBox="1"/>
              <p:nvPr/>
            </p:nvSpPr>
            <p:spPr>
              <a:xfrm>
                <a:off x="888437" y="3913840"/>
                <a:ext cx="2305050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4917AA-556B-4DC4-AB60-757245AD3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37" y="3913840"/>
                <a:ext cx="2305050" cy="565668"/>
              </a:xfrm>
              <a:prstGeom prst="rect">
                <a:avLst/>
              </a:prstGeom>
              <a:blipFill>
                <a:blip r:embed="rId11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13DF1B-6CAE-4987-B403-DD8B36B81411}"/>
                  </a:ext>
                </a:extLst>
              </p:cNvPr>
              <p:cNvSpPr txBox="1"/>
              <p:nvPr/>
            </p:nvSpPr>
            <p:spPr>
              <a:xfrm>
                <a:off x="3098425" y="3968903"/>
                <a:ext cx="2532512" cy="565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r>
                  <a:rPr lang="en-US" sz="1800" dirty="0"/>
                  <a:t>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𝜖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113DF1B-6CAE-4987-B403-DD8B36B81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425" y="3968903"/>
                <a:ext cx="2532512" cy="565668"/>
              </a:xfrm>
              <a:prstGeom prst="rect">
                <a:avLst/>
              </a:prstGeom>
              <a:blipFill>
                <a:blip r:embed="rId12"/>
                <a:stretch>
                  <a:fillRect l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92DBB69-0AD4-4914-8A7C-6A74B8DA0205}"/>
                  </a:ext>
                </a:extLst>
              </p:cNvPr>
              <p:cNvSpPr txBox="1"/>
              <p:nvPr/>
            </p:nvSpPr>
            <p:spPr>
              <a:xfrm>
                <a:off x="5630937" y="3906787"/>
                <a:ext cx="2353507" cy="5727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But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92DBB69-0AD4-4914-8A7C-6A74B8DA0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937" y="3906787"/>
                <a:ext cx="2353507" cy="572721"/>
              </a:xfrm>
              <a:prstGeom prst="rect">
                <a:avLst/>
              </a:prstGeom>
              <a:blipFill>
                <a:blip r:embed="rId13"/>
                <a:stretch>
                  <a:fillRect l="-2332" b="-425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4ED43DA-F05C-4FB9-AC5B-EB841FB79D6E}"/>
                  </a:ext>
                </a:extLst>
              </p:cNvPr>
              <p:cNvSpPr txBox="1"/>
              <p:nvPr/>
            </p:nvSpPr>
            <p:spPr>
              <a:xfrm>
                <a:off x="574112" y="4623558"/>
                <a:ext cx="4131574" cy="611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r>
                  <a:rPr lang="en-US" sz="1800" dirty="0"/>
                  <a:t>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lang="en-US" sz="1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2/3</m:t>
                            </m:r>
                          </m:sup>
                        </m:sSup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−2/3</m:t>
                            </m:r>
                          </m:sup>
                        </m:sSup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4ED43DA-F05C-4FB9-AC5B-EB841FB79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12" y="4623558"/>
                <a:ext cx="4131574" cy="611962"/>
              </a:xfrm>
              <a:prstGeom prst="rect">
                <a:avLst/>
              </a:prstGeom>
              <a:blipFill>
                <a:blip r:embed="rId14"/>
                <a:stretch>
                  <a:fillRect l="-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57CCFC63-5E47-48FB-83D6-F1D18295E6D0}"/>
              </a:ext>
            </a:extLst>
          </p:cNvPr>
          <p:cNvSpPr/>
          <p:nvPr/>
        </p:nvSpPr>
        <p:spPr>
          <a:xfrm>
            <a:off x="4749441" y="4846618"/>
            <a:ext cx="270080" cy="16584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993A5EB-DD99-4AD3-9236-509F62A5A230}"/>
                  </a:ext>
                </a:extLst>
              </p:cNvPr>
              <p:cNvSpPr txBox="1"/>
              <p:nvPr/>
            </p:nvSpPr>
            <p:spPr>
              <a:xfrm>
                <a:off x="5208639" y="4572291"/>
                <a:ext cx="1295400" cy="634789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993A5EB-DD99-4AD3-9236-509F62A5A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639" y="4572291"/>
                <a:ext cx="1295400" cy="63478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AD10A8F6-A246-4AC1-9373-ED1B8E0E24AA}"/>
              </a:ext>
            </a:extLst>
          </p:cNvPr>
          <p:cNvSpPr txBox="1"/>
          <p:nvPr/>
        </p:nvSpPr>
        <p:spPr>
          <a:xfrm>
            <a:off x="6671034" y="4560749"/>
            <a:ext cx="2005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Called </a:t>
            </a:r>
            <a:r>
              <a:rPr lang="en-US" sz="1800" b="1" dirty="0"/>
              <a:t>Degeneracy</a:t>
            </a:r>
          </a:p>
          <a:p>
            <a:r>
              <a:rPr lang="en-US" sz="1800" b="1" dirty="0"/>
              <a:t>            Pressure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568558-4CD9-415C-85E0-C39042AA9CC5}"/>
              </a:ext>
            </a:extLst>
          </p:cNvPr>
          <p:cNvSpPr txBox="1"/>
          <p:nvPr/>
        </p:nvSpPr>
        <p:spPr>
          <a:xfrm>
            <a:off x="690011" y="5391321"/>
            <a:ext cx="494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Degeneracy pressure is responsible keeping matter from collapsing under huge electrostatic forces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3CF21C-223A-4DB3-A223-DB3AAEBB318C}"/>
              </a:ext>
            </a:extLst>
          </p:cNvPr>
          <p:cNvSpPr txBox="1"/>
          <p:nvPr/>
        </p:nvSpPr>
        <p:spPr>
          <a:xfrm>
            <a:off x="5817471" y="5299863"/>
            <a:ext cx="2753954" cy="1200329"/>
          </a:xfrm>
          <a:prstGeom prst="rect">
            <a:avLst/>
          </a:prstGeom>
          <a:noFill/>
          <a:ln w="19050"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It has nothing to do with electrostatic repulsive force. This is only due to Pauli Exclusion Principle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D4C02A-CFD2-4F15-9F29-59E0FDA772CD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</p:spTree>
    <p:extLst>
      <p:ext uri="{BB962C8B-B14F-4D97-AF65-F5344CB8AC3E}">
        <p14:creationId xmlns:p14="http://schemas.microsoft.com/office/powerpoint/2010/main" val="22472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3" grpId="0"/>
      <p:bldP spid="17" grpId="0"/>
      <p:bldP spid="18" grpId="0"/>
      <p:bldP spid="19" grpId="0"/>
      <p:bldP spid="4" grpId="0" animBg="1"/>
      <p:bldP spid="20" grpId="0" animBg="1"/>
      <p:bldP spid="21" grpId="0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024D8E-8C11-4839-8B12-85FE90C28FAF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F30065-593E-40B6-85F6-DD7364C62CC7}"/>
              </a:ext>
            </a:extLst>
          </p:cNvPr>
          <p:cNvSpPr txBox="1"/>
          <p:nvPr/>
        </p:nvSpPr>
        <p:spPr>
          <a:xfrm>
            <a:off x="914400" y="614065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Another measurable quantity is </a:t>
            </a:r>
            <a:r>
              <a:rPr lang="en-US" sz="1800" b="1" dirty="0"/>
              <a:t>Bulk Modulus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FA3F36-1F80-4424-B580-2F608D995F2F}"/>
                  </a:ext>
                </a:extLst>
              </p:cNvPr>
              <p:cNvSpPr txBox="1"/>
              <p:nvPr/>
            </p:nvSpPr>
            <p:spPr>
              <a:xfrm>
                <a:off x="5791200" y="375858"/>
                <a:ext cx="2057400" cy="750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𝑉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FA3F36-1F80-4424-B580-2F608D995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75858"/>
                <a:ext cx="2057400" cy="7507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67E87E0-1F24-494F-B2C3-B48B93D13F6D}"/>
                  </a:ext>
                </a:extLst>
              </p:cNvPr>
              <p:cNvSpPr txBox="1"/>
              <p:nvPr/>
            </p:nvSpPr>
            <p:spPr>
              <a:xfrm>
                <a:off x="762000" y="1099967"/>
                <a:ext cx="4495800" cy="485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           </a:t>
                </a:r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67E87E0-1F24-494F-B2C3-B48B93D13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099967"/>
                <a:ext cx="4495800" cy="485774"/>
              </a:xfrm>
              <a:prstGeom prst="rect">
                <a:avLst/>
              </a:prstGeom>
              <a:blipFill>
                <a:blip r:embed="rId3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6A31CBB7-656B-4E5A-8176-921BFCF5A482}"/>
              </a:ext>
            </a:extLst>
          </p:cNvPr>
          <p:cNvSpPr txBox="1"/>
          <p:nvPr/>
        </p:nvSpPr>
        <p:spPr>
          <a:xfrm>
            <a:off x="3124200" y="187780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With some algebra    </a:t>
            </a:r>
            <a:r>
              <a:rPr lang="en-US" sz="1800" dirty="0">
                <a:sym typeface="Wingdings" panose="05000000000000000000" pitchFamily="2" charset="2"/>
              </a:rPr>
              <a:t>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D1CBE4-C0D2-4C18-A3D4-DE9031284E6F}"/>
                  </a:ext>
                </a:extLst>
              </p:cNvPr>
              <p:cNvSpPr txBox="1"/>
              <p:nvPr/>
            </p:nvSpPr>
            <p:spPr>
              <a:xfrm>
                <a:off x="5486400" y="1745078"/>
                <a:ext cx="1409700" cy="634789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D1CBE4-C0D2-4C18-A3D4-DE9031284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745078"/>
                <a:ext cx="1409700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BDBBB6-D429-4443-AF81-052B704AF860}"/>
                  </a:ext>
                </a:extLst>
              </p:cNvPr>
              <p:cNvSpPr txBox="1"/>
              <p:nvPr/>
            </p:nvSpPr>
            <p:spPr>
              <a:xfrm>
                <a:off x="1986116" y="1117215"/>
                <a:ext cx="2743200" cy="499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ABDBBB6-D429-4443-AF81-052B704AF8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116" y="1117215"/>
                <a:ext cx="2743200" cy="499689"/>
              </a:xfrm>
              <a:prstGeom prst="rect">
                <a:avLst/>
              </a:prstGeom>
              <a:blipFill>
                <a:blip r:embed="rId5"/>
                <a:stretch>
                  <a:fillRect l="-2000"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6B4A7F-FA70-4AD8-8DD8-CA707685BD1A}"/>
                  </a:ext>
                </a:extLst>
              </p:cNvPr>
              <p:cNvSpPr txBox="1"/>
              <p:nvPr/>
            </p:nvSpPr>
            <p:spPr>
              <a:xfrm>
                <a:off x="4467532" y="1031390"/>
                <a:ext cx="2971800" cy="572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and</a:t>
                </a:r>
                <a:r>
                  <a:rPr lang="en-US" sz="1800" b="0" dirty="0">
                    <a:sym typeface="Wingdings" panose="05000000000000000000" pitchFamily="2" charset="2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6B4A7F-FA70-4AD8-8DD8-CA707685B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7532" y="1031390"/>
                <a:ext cx="2971800" cy="572721"/>
              </a:xfrm>
              <a:prstGeom prst="rect">
                <a:avLst/>
              </a:prstGeom>
              <a:blipFill>
                <a:blip r:embed="rId6"/>
                <a:stretch>
                  <a:fillRect l="-1848"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41638C14-5A7C-4BF2-9157-821431C3531A}"/>
              </a:ext>
            </a:extLst>
          </p:cNvPr>
          <p:cNvSpPr txBox="1"/>
          <p:nvPr/>
        </p:nvSpPr>
        <p:spPr>
          <a:xfrm>
            <a:off x="533400" y="2667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Heat Capacity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AC63B7-B111-4F40-9874-A3595B1933A1}"/>
                  </a:ext>
                </a:extLst>
              </p:cNvPr>
              <p:cNvSpPr txBox="1"/>
              <p:nvPr/>
            </p:nvSpPr>
            <p:spPr>
              <a:xfrm>
                <a:off x="2133600" y="2539997"/>
                <a:ext cx="1447800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AC63B7-B111-4F40-9874-A3595B193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539997"/>
                <a:ext cx="1447800" cy="619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74EB5441-4E0E-4D1D-B51C-4A2B5C311CCE}"/>
              </a:ext>
            </a:extLst>
          </p:cNvPr>
          <p:cNvSpPr txBox="1"/>
          <p:nvPr/>
        </p:nvSpPr>
        <p:spPr>
          <a:xfrm>
            <a:off x="3581400" y="2667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It can not be calculated under the assumption of </a:t>
            </a:r>
            <a:r>
              <a:rPr lang="en-US" sz="1800" i="1" dirty="0"/>
              <a:t>T</a:t>
            </a:r>
            <a:r>
              <a:rPr lang="en-US" sz="1800" dirty="0"/>
              <a:t> = 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4FB946-5BFC-4AAA-A693-BADD89F564AE}"/>
              </a:ext>
            </a:extLst>
          </p:cNvPr>
          <p:cNvSpPr txBox="1"/>
          <p:nvPr/>
        </p:nvSpPr>
        <p:spPr>
          <a:xfrm>
            <a:off x="685800" y="3209542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What happens when </a:t>
            </a:r>
            <a:r>
              <a:rPr lang="en-US" sz="1800" i="1" dirty="0"/>
              <a:t>T </a:t>
            </a:r>
            <a:r>
              <a:rPr lang="en-US" sz="1800" dirty="0"/>
              <a:t>is non-zero, still very low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0AA8B3-5939-4FF0-8893-89C5F5E8DA91}"/>
              </a:ext>
            </a:extLst>
          </p:cNvPr>
          <p:cNvSpPr txBox="1"/>
          <p:nvPr/>
        </p:nvSpPr>
        <p:spPr>
          <a:xfrm>
            <a:off x="457200" y="369898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At any temp, </a:t>
            </a:r>
            <a:r>
              <a:rPr lang="en-US" sz="1800" i="1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606A45-971F-4BBE-86DD-A25F95F403DE}"/>
                  </a:ext>
                </a:extLst>
              </p:cNvPr>
              <p:cNvSpPr txBox="1"/>
              <p:nvPr/>
            </p:nvSpPr>
            <p:spPr>
              <a:xfrm>
                <a:off x="2590800" y="3698988"/>
                <a:ext cx="39646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All particles have thermal energy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D606A45-971F-4BBE-86DD-A25F95F40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698988"/>
                <a:ext cx="3964603" cy="369332"/>
              </a:xfrm>
              <a:prstGeom prst="rect">
                <a:avLst/>
              </a:prstGeom>
              <a:blipFill>
                <a:blip r:embed="rId8"/>
                <a:stretch>
                  <a:fillRect l="-123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B5AEC0-09F4-429D-8047-DCB06BE648C2}"/>
                  </a:ext>
                </a:extLst>
              </p:cNvPr>
              <p:cNvSpPr txBox="1"/>
              <p:nvPr/>
            </p:nvSpPr>
            <p:spPr>
              <a:xfrm>
                <a:off x="762000" y="4267200"/>
                <a:ext cx="7391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But in a degenerate Fermi (electrons) gas, all energy states are already occupied </a:t>
                </a:r>
                <a:r>
                  <a:rPr lang="en-US" sz="1800" dirty="0">
                    <a:sym typeface="Wingdings" panose="05000000000000000000" pitchFamily="2" charset="2"/>
                  </a:rPr>
                  <a:t> most of the electrons can not acquire small energy,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 since they can not jump to higher state     </a:t>
                </a:r>
                <a:r>
                  <a:rPr lang="en-US" sz="1800" dirty="0">
                    <a:solidFill>
                      <a:srgbClr val="FF0000"/>
                    </a:solidFill>
                  </a:rPr>
                  <a:t>(No vacancy)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B5AEC0-09F4-429D-8047-DCB06BE64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267200"/>
                <a:ext cx="7391400" cy="923330"/>
              </a:xfrm>
              <a:prstGeom prst="rect">
                <a:avLst/>
              </a:prstGeom>
              <a:blipFill>
                <a:blip r:embed="rId9"/>
                <a:stretch>
                  <a:fillRect l="-660"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F202B39-B20F-49C9-84D4-EFB69E96E4E3}"/>
                  </a:ext>
                </a:extLst>
              </p:cNvPr>
              <p:cNvSpPr txBox="1"/>
              <p:nvPr/>
            </p:nvSpPr>
            <p:spPr>
              <a:xfrm>
                <a:off x="459403" y="5220570"/>
                <a:ext cx="609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Only electrons close to Fermi surface (within energy</a:t>
                </a:r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 belwo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) can acquire the energy and jump above Fermi surface  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F202B39-B20F-49C9-84D4-EFB69E96E4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03" y="5220570"/>
                <a:ext cx="6096000" cy="646331"/>
              </a:xfrm>
              <a:prstGeom prst="rect">
                <a:avLst/>
              </a:prstGeom>
              <a:blipFill>
                <a:blip r:embed="rId10"/>
                <a:stretch>
                  <a:fillRect l="-800" t="-4717" r="-140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2E6A966E-42E3-432B-84EF-35B2B66E0DF3}"/>
              </a:ext>
            </a:extLst>
          </p:cNvPr>
          <p:cNvGrpSpPr/>
          <p:nvPr/>
        </p:nvGrpSpPr>
        <p:grpSpPr>
          <a:xfrm>
            <a:off x="6956776" y="4957259"/>
            <a:ext cx="1783647" cy="1399811"/>
            <a:chOff x="6801036" y="4886760"/>
            <a:chExt cx="1783647" cy="1399811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B9B7AC3-44AC-4ADC-AF7E-B4BA1E5B94BA}"/>
                </a:ext>
              </a:extLst>
            </p:cNvPr>
            <p:cNvGrpSpPr/>
            <p:nvPr/>
          </p:nvGrpSpPr>
          <p:grpSpPr>
            <a:xfrm>
              <a:off x="6801036" y="4886760"/>
              <a:ext cx="1783647" cy="1399811"/>
              <a:chOff x="828310" y="1475380"/>
              <a:chExt cx="2663420" cy="1960587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0A537461-6A7A-48CC-9C63-79B4508A40B5}"/>
                  </a:ext>
                </a:extLst>
              </p:cNvPr>
              <p:cNvCxnSpPr/>
              <p:nvPr/>
            </p:nvCxnSpPr>
            <p:spPr>
              <a:xfrm>
                <a:off x="1219200" y="1900843"/>
                <a:ext cx="0" cy="1223357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31AEEE4B-3CF1-43C1-B01C-9C38DCF53961}"/>
                  </a:ext>
                </a:extLst>
              </p:cNvPr>
              <p:cNvCxnSpPr/>
              <p:nvPr/>
            </p:nvCxnSpPr>
            <p:spPr>
              <a:xfrm>
                <a:off x="1219200" y="3124200"/>
                <a:ext cx="1600200" cy="0"/>
              </a:xfrm>
              <a:prstGeom prst="line">
                <a:avLst/>
              </a:prstGeom>
              <a:ln w="158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2E85091-7673-4A90-8A66-071BF938D30C}"/>
                  </a:ext>
                </a:extLst>
              </p:cNvPr>
              <p:cNvCxnSpPr/>
              <p:nvPr/>
            </p:nvCxnSpPr>
            <p:spPr>
              <a:xfrm>
                <a:off x="1219200" y="2241068"/>
                <a:ext cx="9144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209BF22-1AF6-4B2A-96E5-B004EDFA8C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33600" y="2241068"/>
                <a:ext cx="0" cy="88313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F85DEE4-EC12-49E2-9F74-02EBDD46ED5B}"/>
                  </a:ext>
                </a:extLst>
              </p:cNvPr>
              <p:cNvSpPr txBox="1"/>
              <p:nvPr/>
            </p:nvSpPr>
            <p:spPr>
              <a:xfrm>
                <a:off x="828310" y="2065578"/>
                <a:ext cx="3047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A9C8671F-1333-4C0F-851D-F4505F313379}"/>
                      </a:ext>
                    </a:extLst>
                  </p:cNvPr>
                  <p:cNvSpPr txBox="1"/>
                  <p:nvPr/>
                </p:nvSpPr>
                <p:spPr>
                  <a:xfrm>
                    <a:off x="2895600" y="3048000"/>
                    <a:ext cx="30479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9061706B-731E-42EF-A1DB-DEF177BE8C9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95600" y="3048000"/>
                    <a:ext cx="304799" cy="338554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E37BA121-446F-47DF-BAB6-66A296368528}"/>
                      </a:ext>
                    </a:extLst>
                  </p:cNvPr>
                  <p:cNvSpPr txBox="1"/>
                  <p:nvPr/>
                </p:nvSpPr>
                <p:spPr>
                  <a:xfrm>
                    <a:off x="1552716" y="3048000"/>
                    <a:ext cx="1005717" cy="38796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E37BA121-446F-47DF-BAB6-66A29636852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52716" y="3048000"/>
                    <a:ext cx="1005717" cy="387967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3C06A5A9-1157-4A65-A37C-9660EB2F709E}"/>
                      </a:ext>
                    </a:extLst>
                  </p:cNvPr>
                  <p:cNvSpPr txBox="1"/>
                  <p:nvPr/>
                </p:nvSpPr>
                <p:spPr>
                  <a:xfrm>
                    <a:off x="914554" y="1475380"/>
                    <a:ext cx="217059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35" name="TextBox 34">
                    <a:extLst>
                      <a:ext uri="{FF2B5EF4-FFF2-40B4-BE49-F238E27FC236}">
                        <a16:creationId xmlns:a16="http://schemas.microsoft.com/office/drawing/2014/main" id="{3C06A5A9-1157-4A65-A37C-9660EB2F709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14554" y="1475380"/>
                    <a:ext cx="217059" cy="338554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r="-62500" b="-2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5489312-4370-41B4-B6D3-A0A795A8C7ED}"/>
                  </a:ext>
                </a:extLst>
              </p:cNvPr>
              <p:cNvSpPr txBox="1"/>
              <p:nvPr/>
            </p:nvSpPr>
            <p:spPr>
              <a:xfrm>
                <a:off x="2292164" y="2720020"/>
                <a:ext cx="1199566" cy="387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>
                    <a:solidFill>
                      <a:schemeClr val="accent1"/>
                    </a:solidFill>
                  </a:rPr>
                  <a:t>T = 0 K</a:t>
                </a:r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81BEA86-FA59-4005-A83F-E0FB2ECFC029}"/>
                    </a:ext>
                  </a:extLst>
                </p14:cNvPr>
                <p14:cNvContentPartPr/>
                <p14:nvPr/>
              </p14:nvContentPartPr>
              <p14:xfrm>
                <a:off x="7549661" y="5426981"/>
                <a:ext cx="40680" cy="6188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81BEA86-FA59-4005-A83F-E0FB2ECFC02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545341" y="5422661"/>
                  <a:ext cx="49320" cy="62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A3DE84CF-1BA3-48A7-90B3-3456E509A3E6}"/>
                    </a:ext>
                  </a:extLst>
                </p14:cNvPr>
                <p14:cNvContentPartPr/>
                <p14:nvPr/>
              </p14:nvContentPartPr>
              <p14:xfrm>
                <a:off x="7585301" y="5466581"/>
                <a:ext cx="83520" cy="10872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A3DE84CF-1BA3-48A7-90B3-3456E509A3E6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580981" y="5461901"/>
                  <a:ext cx="9216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3CBC519-B139-4389-9B0B-D631D2C6760C}"/>
                    </a:ext>
                  </a:extLst>
                </p14:cNvPr>
                <p14:cNvContentPartPr/>
                <p14:nvPr/>
              </p14:nvContentPartPr>
              <p14:xfrm>
                <a:off x="7608701" y="5564861"/>
                <a:ext cx="50760" cy="1465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3CBC519-B139-4389-9B0B-D631D2C6760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604381" y="5560541"/>
                  <a:ext cx="5940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399711F3-A19C-4D17-82BF-F144D2B6CE1A}"/>
                    </a:ext>
                  </a:extLst>
                </p14:cNvPr>
                <p14:cNvContentPartPr/>
                <p14:nvPr/>
              </p14:nvContentPartPr>
              <p14:xfrm>
                <a:off x="7619861" y="6022781"/>
                <a:ext cx="360" cy="43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399711F3-A19C-4D17-82BF-F144D2B6CE1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615541" y="6018461"/>
                  <a:ext cx="9000" cy="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CB7A4939-47DB-4D2E-A7A1-E2F6AB42CE14}"/>
                    </a:ext>
                  </a:extLst>
                </p14:cNvPr>
                <p14:cNvContentPartPr/>
                <p14:nvPr/>
              </p14:nvContentPartPr>
              <p14:xfrm>
                <a:off x="7580261" y="5446781"/>
                <a:ext cx="360" cy="100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CB7A4939-47DB-4D2E-A7A1-E2F6AB42CE1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575941" y="5442461"/>
                  <a:ext cx="9000" cy="187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537F749-0548-4AAC-83FA-592F2AF2806F}"/>
                </a:ext>
              </a:extLst>
            </p:cNvPr>
            <p:cNvGrpSpPr/>
            <p:nvPr/>
          </p:nvGrpSpPr>
          <p:grpSpPr>
            <a:xfrm>
              <a:off x="7592141" y="5751701"/>
              <a:ext cx="77040" cy="234720"/>
              <a:chOff x="7592141" y="5751701"/>
              <a:chExt cx="77040" cy="234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579AF50B-0A07-4BC9-89BC-4CAA43FE0683}"/>
                      </a:ext>
                    </a:extLst>
                  </p14:cNvPr>
                  <p14:cNvContentPartPr/>
                  <p14:nvPr/>
                </p14:nvContentPartPr>
                <p14:xfrm>
                  <a:off x="7592141" y="5751701"/>
                  <a:ext cx="77040" cy="8856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579AF50B-0A07-4BC9-89BC-4CAA43FE0683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7587821" y="5747381"/>
                    <a:ext cx="85680" cy="9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9FF9A074-5672-4475-AA12-9F2061CBC8A0}"/>
                      </a:ext>
                    </a:extLst>
                  </p14:cNvPr>
                  <p14:cNvContentPartPr/>
                  <p14:nvPr/>
                </p14:nvContentPartPr>
                <p14:xfrm>
                  <a:off x="7618781" y="5879501"/>
                  <a:ext cx="30600" cy="10692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9FF9A074-5672-4475-AA12-9F2061CBC8A0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7614461" y="5875181"/>
                    <a:ext cx="39240" cy="115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2A7066A4-594C-4465-BCD9-E8BC22FDFD3B}"/>
                </a:ext>
              </a:extLst>
            </p:cNvPr>
            <p:cNvCxnSpPr/>
            <p:nvPr/>
          </p:nvCxnSpPr>
          <p:spPr>
            <a:xfrm flipV="1">
              <a:off x="7286159" y="5564861"/>
              <a:ext cx="263502" cy="104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CE6FA64-C69C-4606-83E2-5308DB2C431A}"/>
                </a:ext>
              </a:extLst>
            </p:cNvPr>
            <p:cNvCxnSpPr/>
            <p:nvPr/>
          </p:nvCxnSpPr>
          <p:spPr>
            <a:xfrm flipH="1">
              <a:off x="7696938" y="5560792"/>
              <a:ext cx="199219" cy="185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BEB953B-3AFE-4C8B-A593-CE3DE77A1C64}"/>
                  </a:ext>
                </a:extLst>
              </p:cNvPr>
              <p:cNvSpPr txBox="1"/>
              <p:nvPr/>
            </p:nvSpPr>
            <p:spPr>
              <a:xfrm>
                <a:off x="1986116" y="5938685"/>
                <a:ext cx="4109882" cy="391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Number of electrons effected,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2BEB953B-3AFE-4C8B-A593-CE3DE77A1C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116" y="5938685"/>
                <a:ext cx="4109882" cy="391582"/>
              </a:xfrm>
              <a:prstGeom prst="rect">
                <a:avLst/>
              </a:prstGeom>
              <a:blipFill>
                <a:blip r:embed="rId32"/>
                <a:stretch>
                  <a:fillRect l="-1335" t="-7813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61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7" grpId="0"/>
      <p:bldP spid="18" grpId="0"/>
      <p:bldP spid="20" grpId="0"/>
      <p:bldP spid="21" grpId="0"/>
      <p:bldP spid="23" grpId="0"/>
      <p:bldP spid="24" grpId="0"/>
      <p:bldP spid="25" grpId="0"/>
      <p:bldP spid="26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171CB40-00F1-4F19-B6B3-D46D9757927F}"/>
              </a:ext>
            </a:extLst>
          </p:cNvPr>
          <p:cNvSpPr txBox="1"/>
          <p:nvPr/>
        </p:nvSpPr>
        <p:spPr>
          <a:xfrm>
            <a:off x="228600" y="152400"/>
            <a:ext cx="3962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Degenerate Fermi Gas </a:t>
            </a:r>
            <a:r>
              <a:rPr lang="en-US" sz="1800" dirty="0"/>
              <a:t>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D595A9-2412-451A-ADD3-26371CC2C021}"/>
                  </a:ext>
                </a:extLst>
              </p:cNvPr>
              <p:cNvSpPr txBox="1"/>
              <p:nvPr/>
            </p:nvSpPr>
            <p:spPr>
              <a:xfrm>
                <a:off x="4296697" y="383232"/>
                <a:ext cx="2438400" cy="663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𝑒𝑓𝑓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4D595A9-2412-451A-ADD3-26371CC2C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697" y="383232"/>
                <a:ext cx="2438400" cy="6635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B6E1B5-6BC8-4537-9E6F-DEAFE0399EB0}"/>
                  </a:ext>
                </a:extLst>
              </p:cNvPr>
              <p:cNvSpPr txBox="1"/>
              <p:nvPr/>
            </p:nvSpPr>
            <p:spPr>
              <a:xfrm>
                <a:off x="723900" y="1046812"/>
                <a:ext cx="6972300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Therefore, the additional energy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𝑒𝑓𝑓</m:t>
                        </m:r>
                      </m:sub>
                    </m:sSub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𝑂𝑅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B6E1B5-6BC8-4537-9E6F-DEAFE0399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1046812"/>
                <a:ext cx="6972300" cy="524118"/>
              </a:xfrm>
              <a:prstGeom prst="rect">
                <a:avLst/>
              </a:prstGeom>
              <a:blipFill>
                <a:blip r:embed="rId3"/>
                <a:stretch>
                  <a:fillRect l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F50921-61A4-46B7-8F72-051FA1B6E4BC}"/>
                  </a:ext>
                </a:extLst>
              </p:cNvPr>
              <p:cNvSpPr txBox="1"/>
              <p:nvPr/>
            </p:nvSpPr>
            <p:spPr>
              <a:xfrm>
                <a:off x="4648200" y="1649167"/>
                <a:ext cx="3429000" cy="567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Additional energy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F50921-61A4-46B7-8F72-051FA1B6E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649167"/>
                <a:ext cx="3429000" cy="567591"/>
              </a:xfrm>
              <a:prstGeom prst="rect">
                <a:avLst/>
              </a:prstGeom>
              <a:blipFill>
                <a:blip r:embed="rId4"/>
                <a:stretch>
                  <a:fillRect l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E80DF60-9A6B-444A-8CCE-379EFE05238B}"/>
              </a:ext>
            </a:extLst>
          </p:cNvPr>
          <p:cNvSpPr txBox="1"/>
          <p:nvPr/>
        </p:nvSpPr>
        <p:spPr>
          <a:xfrm>
            <a:off x="838200" y="2362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ym typeface="Wingdings" panose="05000000000000000000" pitchFamily="2" charset="2"/>
              </a:rPr>
              <a:t> Total Thermal energy,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D802B4-F6D8-4694-B9CE-80F90E8E0AB8}"/>
                  </a:ext>
                </a:extLst>
              </p:cNvPr>
              <p:cNvSpPr txBox="1"/>
              <p:nvPr/>
            </p:nvSpPr>
            <p:spPr>
              <a:xfrm>
                <a:off x="3886200" y="2438400"/>
                <a:ext cx="2590800" cy="697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sSubSup>
                            <m:sSub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0D802B4-F6D8-4694-B9CE-80F90E8E0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438400"/>
                <a:ext cx="2590800" cy="6978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6E27C1-D369-479D-A113-0ACCF6954023}"/>
                  </a:ext>
                </a:extLst>
              </p:cNvPr>
              <p:cNvSpPr txBox="1"/>
              <p:nvPr/>
            </p:nvSpPr>
            <p:spPr>
              <a:xfrm>
                <a:off x="2095500" y="3069480"/>
                <a:ext cx="2971800" cy="592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6E27C1-D369-479D-A113-0ACCF6954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500" y="3069480"/>
                <a:ext cx="2971800" cy="592726"/>
              </a:xfrm>
              <a:prstGeom prst="rect">
                <a:avLst/>
              </a:prstGeom>
              <a:blipFill>
                <a:blip r:embed="rId6"/>
                <a:stretch>
                  <a:fillRect l="-1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BB7DBC4-08EC-47E6-8227-F5932EC5A965}"/>
                  </a:ext>
                </a:extLst>
              </p:cNvPr>
              <p:cNvSpPr txBox="1"/>
              <p:nvPr/>
            </p:nvSpPr>
            <p:spPr>
              <a:xfrm>
                <a:off x="990600" y="4293286"/>
                <a:ext cx="69723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Hence,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=0, 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/>
                  <a:t>  (3</a:t>
                </a:r>
                <a:r>
                  <a:rPr lang="en-US" sz="1800" baseline="30000" dirty="0"/>
                  <a:t>rd</a:t>
                </a:r>
                <a:r>
                  <a:rPr lang="en-US" sz="1800" dirty="0"/>
                  <a:t> law of thermodynamics)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/>
                  <a:t>For low temperature,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  (agrees with experimental data</a:t>
                </a: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BB7DBC4-08EC-47E6-8227-F5932EC5A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293286"/>
                <a:ext cx="6972300" cy="1477328"/>
              </a:xfrm>
              <a:prstGeom prst="rect">
                <a:avLst/>
              </a:prstGeom>
              <a:blipFill>
                <a:blip r:embed="rId7"/>
                <a:stretch>
                  <a:fillRect l="-787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CD9C1A9E-FA37-4C62-B0E0-F0FC02011763}"/>
              </a:ext>
            </a:extLst>
          </p:cNvPr>
          <p:cNvSpPr txBox="1"/>
          <p:nvPr/>
        </p:nvSpPr>
        <p:spPr>
          <a:xfrm>
            <a:off x="4868197" y="3357925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electronic contribution to heat capacity.</a:t>
            </a:r>
          </a:p>
          <a:p>
            <a:r>
              <a:rPr lang="en-US" sz="1800" dirty="0"/>
              <a:t>Lattice vibrations also contributes to </a:t>
            </a:r>
            <a:r>
              <a:rPr lang="en-US" sz="1800" i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5023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EC0CF2A-0795-4DC8-92B4-20380AD02677}"/>
              </a:ext>
            </a:extLst>
          </p:cNvPr>
          <p:cNvSpPr txBox="1"/>
          <p:nvPr/>
        </p:nvSpPr>
        <p:spPr>
          <a:xfrm>
            <a:off x="838200" y="457200"/>
            <a:ext cx="2057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Density of state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81C6B1-0364-4B70-9257-AFC04276413A}"/>
              </a:ext>
            </a:extLst>
          </p:cNvPr>
          <p:cNvSpPr txBox="1"/>
          <p:nvPr/>
        </p:nvSpPr>
        <p:spPr>
          <a:xfrm>
            <a:off x="3048000" y="657255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Number of single-particle energy states per unit energy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88B03A-88B7-46A1-AD5F-EEA8F9A962A0}"/>
              </a:ext>
            </a:extLst>
          </p:cNvPr>
          <p:cNvSpPr txBox="1"/>
          <p:nvPr/>
        </p:nvSpPr>
        <p:spPr>
          <a:xfrm>
            <a:off x="1219200" y="1295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already have energy of a particle in a box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F7F5F2-DF18-4D55-A1CC-95EA80A254F0}"/>
                  </a:ext>
                </a:extLst>
              </p:cNvPr>
              <p:cNvSpPr txBox="1"/>
              <p:nvPr/>
            </p:nvSpPr>
            <p:spPr>
              <a:xfrm>
                <a:off x="5638800" y="1156003"/>
                <a:ext cx="1981200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F7F5F2-DF18-4D55-A1CC-95EA80A25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156003"/>
                <a:ext cx="1981200" cy="6481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814B70-14BC-42F1-A6AD-2CC3D90E6E2D}"/>
                  </a:ext>
                </a:extLst>
              </p:cNvPr>
              <p:cNvSpPr txBox="1"/>
              <p:nvPr/>
            </p:nvSpPr>
            <p:spPr>
              <a:xfrm>
                <a:off x="1295400" y="1752600"/>
                <a:ext cx="2819400" cy="596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8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1/2</m:t>
                        </m:r>
                      </m:sup>
                    </m:sSup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𝜖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1/2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9814B70-14BC-42F1-A6AD-2CC3D90E6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752600"/>
                <a:ext cx="2819400" cy="596895"/>
              </a:xfrm>
              <a:prstGeom prst="rect">
                <a:avLst/>
              </a:prstGeom>
              <a:blipFill>
                <a:blip r:embed="rId3"/>
                <a:stretch>
                  <a:fillRect l="-1948" b="-4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BAA77B-0AC5-49B1-8973-FAFE74CDF1E3}"/>
                  </a:ext>
                </a:extLst>
              </p:cNvPr>
              <p:cNvSpPr txBox="1"/>
              <p:nvPr/>
            </p:nvSpPr>
            <p:spPr>
              <a:xfrm>
                <a:off x="3962400" y="1802848"/>
                <a:ext cx="2667000" cy="596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1/2</m:t>
                        </m:r>
                      </m:sup>
                    </m:sSup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𝜖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𝜖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1/2</m:t>
                            </m:r>
                          </m:sup>
                        </m:sSup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ABAA77B-0AC5-49B1-8973-FAFE74CDF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802848"/>
                <a:ext cx="2667000" cy="596895"/>
              </a:xfrm>
              <a:prstGeom prst="rect">
                <a:avLst/>
              </a:prstGeom>
              <a:blipFill>
                <a:blip r:embed="rId4"/>
                <a:stretch>
                  <a:fillRect l="-1826"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FFC3D7-6293-496D-A07A-6D3E381B6163}"/>
                  </a:ext>
                </a:extLst>
              </p:cNvPr>
              <p:cNvSpPr txBox="1"/>
              <p:nvPr/>
            </p:nvSpPr>
            <p:spPr>
              <a:xfrm>
                <a:off x="571500" y="2545193"/>
                <a:ext cx="4267200" cy="445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Eq 7.42 (page 275)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sup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𝑑𝑛</m:t>
                        </m:r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FFC3D7-6293-496D-A07A-6D3E381B6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545193"/>
                <a:ext cx="4267200" cy="445956"/>
              </a:xfrm>
              <a:prstGeom prst="rect">
                <a:avLst/>
              </a:prstGeom>
              <a:blipFill>
                <a:blip r:embed="rId5"/>
                <a:stretch>
                  <a:fillRect l="-1286" t="-115068" b="-179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36A371-5C18-4C29-93F0-FCFC0F91D989}"/>
                  </a:ext>
                </a:extLst>
              </p:cNvPr>
              <p:cNvSpPr txBox="1"/>
              <p:nvPr/>
            </p:nvSpPr>
            <p:spPr>
              <a:xfrm>
                <a:off x="554294" y="3136599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,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36A371-5C18-4C29-93F0-FCFC0F91D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94" y="3136599"/>
                <a:ext cx="2971800" cy="369332"/>
              </a:xfrm>
              <a:prstGeom prst="rect">
                <a:avLst/>
              </a:prstGeom>
              <a:blipFill>
                <a:blip r:embed="rId6"/>
                <a:stretch>
                  <a:fillRect l="-184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65CDECA-4F5E-4BB6-9F12-D28BD299AA26}"/>
                  </a:ext>
                </a:extLst>
              </p:cNvPr>
              <p:cNvSpPr txBox="1"/>
              <p:nvPr/>
            </p:nvSpPr>
            <p:spPr>
              <a:xfrm>
                <a:off x="2133600" y="3292179"/>
                <a:ext cx="5562600" cy="968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800" i="1" smtClean="0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sym typeface="Wingdings" panose="05000000000000000000" pitchFamily="2" charset="2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  <a:sym typeface="Wingdings" panose="05000000000000000000" pitchFamily="2" charset="2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  <a:sym typeface="Wingdings" panose="05000000000000000000" pitchFamily="2" charset="2"/>
                                                    </a:rPr>
                                                    <m:t>8</m:t>
                                                  </m:r>
                                                  <m:r>
                                                    <a:rPr lang="en-US" sz="1800" i="1">
                                                      <a:latin typeface="Cambria Math" panose="02040503050406030204" pitchFamily="18" charset="0"/>
                                                      <a:sym typeface="Wingdings" panose="05000000000000000000" pitchFamily="2" charset="2"/>
                                                    </a:rPr>
                                                    <m:t>𝑚</m:t>
                                                  </m:r>
                                                  <m:sSup>
                                                    <m:sSupPr>
                                                      <m:ctrlPr>
                                                        <a:rPr lang="en-US" sz="1800" i="1">
                                                          <a:latin typeface="Cambria Math" panose="02040503050406030204" pitchFamily="18" charset="0"/>
                                                          <a:sym typeface="Wingdings" panose="05000000000000000000" pitchFamily="2" charset="2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800" i="1">
                                                          <a:latin typeface="Cambria Math" panose="02040503050406030204" pitchFamily="18" charset="0"/>
                                                          <a:sym typeface="Wingdings" panose="05000000000000000000" pitchFamily="2" charset="2"/>
                                                        </a:rPr>
                                                        <m:t>𝐿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sz="1800" i="1">
                                                          <a:latin typeface="Cambria Math" panose="02040503050406030204" pitchFamily="18" charset="0"/>
                                                          <a:sym typeface="Wingdings" panose="05000000000000000000" pitchFamily="2" charset="2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num>
                                                <m:den>
                                                  <m:sSup>
                                                    <m:sSupPr>
                                                      <m:ctrlPr>
                                                        <a:rPr lang="en-US" sz="1800" i="1">
                                                          <a:latin typeface="Cambria Math" panose="02040503050406030204" pitchFamily="18" charset="0"/>
                                                          <a:sym typeface="Wingdings" panose="05000000000000000000" pitchFamily="2" charset="2"/>
                                                        </a:rPr>
                                                      </m:ctrlPr>
                                                    </m:sSupPr>
                                                    <m:e>
                                                      <m:r>
                                                        <a:rPr lang="en-US" sz="1800" i="1">
                                                          <a:latin typeface="Cambria Math" panose="02040503050406030204" pitchFamily="18" charset="0"/>
                                                          <a:sym typeface="Wingdings" panose="05000000000000000000" pitchFamily="2" charset="2"/>
                                                        </a:rPr>
                                                        <m:t>h</m:t>
                                                      </m:r>
                                                    </m:e>
                                                    <m:sup>
                                                      <m:r>
                                                        <a:rPr lang="en-US" sz="1800" i="1">
                                                          <a:latin typeface="Cambria Math" panose="02040503050406030204" pitchFamily="18" charset="0"/>
                                                          <a:sym typeface="Wingdings" panose="05000000000000000000" pitchFamily="2" charset="2"/>
                                                        </a:rPr>
                                                        <m:t>2</m:t>
                                                      </m:r>
                                                    </m:sup>
                                                  </m:sSup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1/2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𝜖</m:t>
                                          </m:r>
                                        </m:e>
                                        <m:sup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1/2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8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sym typeface="Wingdings" panose="05000000000000000000" pitchFamily="2" charset="2"/>
                                            </a:rPr>
                                            <m:t>𝑚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sym typeface="Wingdings" panose="05000000000000000000" pitchFamily="2" charset="2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sym typeface="Wingdings" panose="05000000000000000000" pitchFamily="2" charset="2"/>
                                                </a:rPr>
                                                <m:t>𝐿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sym typeface="Wingdings" panose="05000000000000000000" pitchFamily="2" charset="2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sSup>
                                            <m:sSup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sym typeface="Wingdings" panose="05000000000000000000" pitchFamily="2" charset="2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sym typeface="Wingdings" panose="05000000000000000000" pitchFamily="2" charset="2"/>
                                                </a:rPr>
                                                <m:t>h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  <a:sym typeface="Wingdings" panose="05000000000000000000" pitchFamily="2" charset="2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1/2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𝑑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𝜖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𝜖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  <m:sup/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65CDECA-4F5E-4BB6-9F12-D28BD299A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92179"/>
                <a:ext cx="5562600" cy="9680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28EAD1F-BE8D-44DB-8614-B37209AD7F13}"/>
                  </a:ext>
                </a:extLst>
              </p:cNvPr>
              <p:cNvSpPr txBox="1"/>
              <p:nvPr/>
            </p:nvSpPr>
            <p:spPr>
              <a:xfrm>
                <a:off x="1828800" y="4419600"/>
                <a:ext cx="3810000" cy="799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8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  <m:sSup>
                                        <m:sSup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sup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</m:e>
                                        <m:sup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28EAD1F-BE8D-44DB-8614-B37209AD7F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419600"/>
                <a:ext cx="3810000" cy="7995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9A9C56F8-EF6B-48D6-A210-7E22E364EDB5}"/>
              </a:ext>
            </a:extLst>
          </p:cNvPr>
          <p:cNvSpPr/>
          <p:nvPr/>
        </p:nvSpPr>
        <p:spPr>
          <a:xfrm>
            <a:off x="3200400" y="4419600"/>
            <a:ext cx="1752600" cy="79951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E340A-33C4-42CB-9E60-A986F5FDA846}"/>
                  </a:ext>
                </a:extLst>
              </p:cNvPr>
              <p:cNvSpPr txBox="1"/>
              <p:nvPr/>
            </p:nvSpPr>
            <p:spPr>
              <a:xfrm>
                <a:off x="5228303" y="5278427"/>
                <a:ext cx="312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Called </a:t>
                </a:r>
                <a:r>
                  <a:rPr lang="en-US" sz="1800" b="1" dirty="0"/>
                  <a:t>Density of state,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6EE340A-33C4-42CB-9E60-A986F5FDA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303" y="5278427"/>
                <a:ext cx="3124200" cy="369332"/>
              </a:xfrm>
              <a:prstGeom prst="rect">
                <a:avLst/>
              </a:prstGeom>
              <a:blipFill>
                <a:blip r:embed="rId9"/>
                <a:stretch>
                  <a:fillRect l="-175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5905869-794F-43D3-98CA-D709E3CDC31C}"/>
              </a:ext>
            </a:extLst>
          </p:cNvPr>
          <p:cNvCxnSpPr>
            <a:cxnSpLocks/>
          </p:cNvCxnSpPr>
          <p:nvPr/>
        </p:nvCxnSpPr>
        <p:spPr>
          <a:xfrm flipH="1" flipV="1">
            <a:off x="4819035" y="5219114"/>
            <a:ext cx="381000" cy="26728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EA12017-4DCE-4D26-B3ED-905B21CD18D8}"/>
                  </a:ext>
                </a:extLst>
              </p:cNvPr>
              <p:cNvSpPr txBox="1"/>
              <p:nvPr/>
            </p:nvSpPr>
            <p:spPr>
              <a:xfrm>
                <a:off x="958645" y="5486400"/>
                <a:ext cx="2133600" cy="692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EA12017-4DCE-4D26-B3ED-905B21CD1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645" y="5486400"/>
                <a:ext cx="2133600" cy="6925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E08C6BE-4A22-4D6A-9769-D44F59AD6BE8}"/>
                  </a:ext>
                </a:extLst>
              </p:cNvPr>
              <p:cNvSpPr txBox="1"/>
              <p:nvPr/>
            </p:nvSpPr>
            <p:spPr>
              <a:xfrm>
                <a:off x="3698158" y="5676543"/>
                <a:ext cx="2509684" cy="596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3/2</m:t>
                        </m:r>
                      </m:sup>
                    </m:sSup>
                  </m:oMath>
                </a14:m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E08C6BE-4A22-4D6A-9769-D44F59AD6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8158" y="5676543"/>
                <a:ext cx="2509684" cy="59689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79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8982E5-E6D5-493E-BF22-F3EB0FFCFEBA}"/>
              </a:ext>
            </a:extLst>
          </p:cNvPr>
          <p:cNvSpPr txBox="1"/>
          <p:nvPr/>
        </p:nvSpPr>
        <p:spPr>
          <a:xfrm>
            <a:off x="838200" y="304800"/>
            <a:ext cx="25908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Density of state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D4A674-AA6E-4622-A113-1060B46E132F}"/>
                  </a:ext>
                </a:extLst>
              </p:cNvPr>
              <p:cNvSpPr txBox="1"/>
              <p:nvPr/>
            </p:nvSpPr>
            <p:spPr>
              <a:xfrm>
                <a:off x="878758" y="838818"/>
                <a:ext cx="2509684" cy="596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3/2</m:t>
                        </m:r>
                      </m:sup>
                    </m:sSup>
                  </m:oMath>
                </a14:m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D4A674-AA6E-4622-A113-1060B46E1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758" y="838818"/>
                <a:ext cx="2509684" cy="5968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4FCB7C8-88E5-4DA2-AC20-02404436F368}"/>
                  </a:ext>
                </a:extLst>
              </p:cNvPr>
              <p:cNvSpPr txBox="1"/>
              <p:nvPr/>
            </p:nvSpPr>
            <p:spPr>
              <a:xfrm>
                <a:off x="3505200" y="657183"/>
                <a:ext cx="2733366" cy="780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4FCB7C8-88E5-4DA2-AC20-02404436F3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657183"/>
                <a:ext cx="2733366" cy="7805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DCCF74-C9DF-4F8E-AD36-710A548C2F3E}"/>
                  </a:ext>
                </a:extLst>
              </p:cNvPr>
              <p:cNvSpPr txBox="1"/>
              <p:nvPr/>
            </p:nvSpPr>
            <p:spPr>
              <a:xfrm>
                <a:off x="6238566" y="798418"/>
                <a:ext cx="2733366" cy="578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OR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3/2</m:t>
                            </m:r>
                          </m:sup>
                        </m:sSubSup>
                      </m:den>
                    </m:f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5DCCF74-C9DF-4F8E-AD36-710A548C2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566" y="798418"/>
                <a:ext cx="2733366" cy="578235"/>
              </a:xfrm>
              <a:prstGeom prst="rect">
                <a:avLst/>
              </a:prstGeom>
              <a:blipFill>
                <a:blip r:embed="rId4"/>
                <a:stretch>
                  <a:fillRect l="-1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6211FC-09C9-4A9F-B197-4D851E71A722}"/>
                  </a:ext>
                </a:extLst>
              </p:cNvPr>
              <p:cNvSpPr txBox="1"/>
              <p:nvPr/>
            </p:nvSpPr>
            <p:spPr>
              <a:xfrm>
                <a:off x="3962401" y="1460384"/>
                <a:ext cx="472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Note: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sz="1800" dirty="0"/>
                  <a:t> does not depend on </a:t>
                </a:r>
                <a:r>
                  <a:rPr lang="en-US" sz="1800" i="1" dirty="0"/>
                  <a:t>N</a:t>
                </a:r>
                <a:r>
                  <a:rPr lang="en-US" sz="1800" dirty="0"/>
                  <a:t>, since N will cancel out when expression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</m:oMath>
                </a14:m>
                <a:r>
                  <a:rPr lang="en-US" sz="1800" dirty="0"/>
                  <a:t> is plugged in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D6211FC-09C9-4A9F-B197-4D851E71A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1" y="1460384"/>
                <a:ext cx="4724400" cy="646331"/>
              </a:xfrm>
              <a:prstGeom prst="rect">
                <a:avLst/>
              </a:prstGeom>
              <a:blipFill>
                <a:blip r:embed="rId5"/>
                <a:stretch>
                  <a:fillRect l="-1032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C774C8-2079-4FB3-82D3-B0DC4AC415CE}"/>
                  </a:ext>
                </a:extLst>
              </p:cNvPr>
              <p:cNvSpPr txBox="1"/>
              <p:nvPr/>
            </p:nvSpPr>
            <p:spPr>
              <a:xfrm>
                <a:off x="762000" y="1805651"/>
                <a:ext cx="2667000" cy="341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1600" dirty="0"/>
                  <a:t>    and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)∝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rad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C774C8-2079-4FB3-82D3-B0DC4AC41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05651"/>
                <a:ext cx="2667000" cy="341312"/>
              </a:xfrm>
              <a:prstGeom prst="rect">
                <a:avLst/>
              </a:prstGeom>
              <a:blipFill>
                <a:blip r:embed="rId6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E0513D-AFCF-44CC-A2CA-9B3A998C8E1B}"/>
                  </a:ext>
                </a:extLst>
              </p:cNvPr>
              <p:cNvSpPr txBox="1"/>
              <p:nvPr/>
            </p:nvSpPr>
            <p:spPr>
              <a:xfrm>
                <a:off x="533401" y="2399963"/>
                <a:ext cx="685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If we want to find, total number of states available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E0513D-AFCF-44CC-A2CA-9B3A998C8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2399963"/>
                <a:ext cx="6858000" cy="369332"/>
              </a:xfrm>
              <a:prstGeom prst="rect">
                <a:avLst/>
              </a:prstGeom>
              <a:blipFill>
                <a:blip r:embed="rId7"/>
                <a:stretch>
                  <a:fillRect l="-8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E48D89-44EA-4E58-8DBD-EF6D5FC96402}"/>
                  </a:ext>
                </a:extLst>
              </p:cNvPr>
              <p:cNvSpPr txBox="1"/>
              <p:nvPr/>
            </p:nvSpPr>
            <p:spPr>
              <a:xfrm>
                <a:off x="381000" y="2818741"/>
                <a:ext cx="2668231" cy="725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5E48D89-44EA-4E58-8DBD-EF6D5FC96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818741"/>
                <a:ext cx="2668231" cy="7251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34319FE-9B85-4881-97C4-3031DA3011C5}"/>
                  </a:ext>
                </a:extLst>
              </p:cNvPr>
              <p:cNvSpPr txBox="1"/>
              <p:nvPr/>
            </p:nvSpPr>
            <p:spPr>
              <a:xfrm>
                <a:off x="2971800" y="2942043"/>
                <a:ext cx="5577348" cy="478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For Fermions, since </a:t>
                </a:r>
                <a:r>
                  <a:rPr lang="en-US" sz="1800" b="0" i="1" dirty="0"/>
                  <a:t>n </a:t>
                </a:r>
                <a:r>
                  <a:rPr lang="en-US" sz="1800" b="0" dirty="0"/>
                  <a:t>= 1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sup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34319FE-9B85-4881-97C4-3031DA301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942043"/>
                <a:ext cx="5577348" cy="478529"/>
              </a:xfrm>
              <a:prstGeom prst="rect">
                <a:avLst/>
              </a:prstGeom>
              <a:blipFill>
                <a:blip r:embed="rId9"/>
                <a:stretch>
                  <a:fillRect l="-985" t="-107692" b="-16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582B607-9430-484C-861B-61EB28C821C4}"/>
              </a:ext>
            </a:extLst>
          </p:cNvPr>
          <p:cNvSpPr txBox="1"/>
          <p:nvPr/>
        </p:nvSpPr>
        <p:spPr>
          <a:xfrm>
            <a:off x="4737920" y="325972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At </a:t>
            </a:r>
            <a:r>
              <a:rPr lang="en-US" sz="1600" i="1" dirty="0"/>
              <a:t>T </a:t>
            </a:r>
            <a:r>
              <a:rPr lang="en-US" sz="1600" dirty="0"/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9B1DFB-099A-4197-ABF7-6C5030C1E9BA}"/>
                  </a:ext>
                </a:extLst>
              </p:cNvPr>
              <p:cNvSpPr txBox="1"/>
              <p:nvPr/>
            </p:nvSpPr>
            <p:spPr>
              <a:xfrm>
                <a:off x="762000" y="3662311"/>
                <a:ext cx="4953000" cy="445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non-zero temperature,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bar>
                              <m:barPr>
                                <m:pos m:val="top"/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ba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𝐹𝐷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nary>
                  </m:oMath>
                </a14:m>
                <a:r>
                  <a:rPr lang="en-US" sz="1800" dirty="0"/>
                  <a:t>     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9B1DFB-099A-4197-ABF7-6C5030C1E9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662311"/>
                <a:ext cx="4953000" cy="445058"/>
              </a:xfrm>
              <a:prstGeom prst="rect">
                <a:avLst/>
              </a:prstGeom>
              <a:blipFill>
                <a:blip r:embed="rId10"/>
                <a:stretch>
                  <a:fillRect l="-984" t="-115068" b="-179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E4D9DD0-6276-4F08-92ED-935D64EF4814}"/>
              </a:ext>
            </a:extLst>
          </p:cNvPr>
          <p:cNvSpPr txBox="1"/>
          <p:nvPr/>
        </p:nvSpPr>
        <p:spPr>
          <a:xfrm>
            <a:off x="5867400" y="3735601"/>
            <a:ext cx="224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Fermi-Dirac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074D98-5385-4878-9EC9-B0C351373B76}"/>
                  </a:ext>
                </a:extLst>
              </p:cNvPr>
              <p:cNvSpPr txBox="1"/>
              <p:nvPr/>
            </p:nvSpPr>
            <p:spPr>
              <a:xfrm>
                <a:off x="2667000" y="4144599"/>
                <a:ext cx="3429000" cy="691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  <m:f>
                            <m:f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074D98-5385-4878-9EC9-B0C351373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144599"/>
                <a:ext cx="3429000" cy="69166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92A7EAE1-4768-4B43-8529-26CF75FA28E5}"/>
              </a:ext>
            </a:extLst>
          </p:cNvPr>
          <p:cNvSpPr txBox="1"/>
          <p:nvPr/>
        </p:nvSpPr>
        <p:spPr>
          <a:xfrm>
            <a:off x="1066800" y="429007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At any </a:t>
            </a:r>
            <a:r>
              <a:rPr lang="en-US" sz="1800" i="1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7035FA-597E-48B4-9FE5-C7D990978A81}"/>
                  </a:ext>
                </a:extLst>
              </p:cNvPr>
              <p:cNvSpPr txBox="1"/>
              <p:nvPr/>
            </p:nvSpPr>
            <p:spPr>
              <a:xfrm>
                <a:off x="1866900" y="4798182"/>
                <a:ext cx="5105400" cy="691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bar>
                                <m:barPr>
                                  <m:pos m:val="top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ba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𝐹𝐷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</m:d>
                          <m:f>
                            <m:f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7035FA-597E-48B4-9FE5-C7D990978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4798182"/>
                <a:ext cx="5105400" cy="6916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3243962-6A21-4479-BCA7-251FA1CEC84A}"/>
              </a:ext>
            </a:extLst>
          </p:cNvPr>
          <p:cNvSpPr txBox="1"/>
          <p:nvPr/>
        </p:nvSpPr>
        <p:spPr>
          <a:xfrm>
            <a:off x="838200" y="4836263"/>
            <a:ext cx="109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And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AC96C50-0342-4F87-BDFC-0B9DD1BA0DBE}"/>
                  </a:ext>
                </a:extLst>
              </p:cNvPr>
              <p:cNvSpPr txBox="1"/>
              <p:nvPr/>
            </p:nvSpPr>
            <p:spPr>
              <a:xfrm>
                <a:off x="1444112" y="5488213"/>
                <a:ext cx="4575688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Note:</a:t>
                </a:r>
              </a:p>
              <a:p>
                <a:r>
                  <a:rPr lang="en-US" sz="1800" dirty="0"/>
                  <a:t>At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=0, 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𝑓𝑜𝑟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  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ba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𝐹𝐷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600" dirty="0"/>
              </a:p>
              <a:p>
                <a:r>
                  <a:rPr lang="en-US" sz="1600" dirty="0"/>
                  <a:t>        and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𝑓𝑜𝑟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bar>
                          <m:barPr>
                            <m:pos m:val="top"/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ba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𝐹𝐷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/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AC96C50-0342-4F87-BDFC-0B9DD1BA0D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112" y="5488213"/>
                <a:ext cx="4575688" cy="1138773"/>
              </a:xfrm>
              <a:prstGeom prst="rect">
                <a:avLst/>
              </a:prstGeom>
              <a:blipFill>
                <a:blip r:embed="rId13"/>
                <a:stretch>
                  <a:fillRect l="-1198" t="-2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08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9275</TotalTime>
  <Words>2652</Words>
  <Application>Microsoft Office PowerPoint</Application>
  <PresentationFormat>On-screen Show (4:3)</PresentationFormat>
  <Paragraphs>383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283</cp:revision>
  <dcterms:created xsi:type="dcterms:W3CDTF">2005-03-02T18:26:37Z</dcterms:created>
  <dcterms:modified xsi:type="dcterms:W3CDTF">2022-04-27T14:32:21Z</dcterms:modified>
</cp:coreProperties>
</file>